
<file path=[Content_Types].xml><?xml version="1.0" encoding="utf-8"?>
<Types xmlns="http://schemas.openxmlformats.org/package/2006/content-types">
  <Default Extension="com_86d23c55-98d0-4788-9f8a-fc88a1978680" ContentType="image/pn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4564"/>
    <a:srgbClr val="D9B5B9"/>
    <a:srgbClr val="EF66B3"/>
    <a:srgbClr val="E5933B"/>
    <a:srgbClr val="E2C625"/>
    <a:srgbClr val="D6C415"/>
    <a:srgbClr val="D0A6D5"/>
    <a:srgbClr val="AC82EB"/>
    <a:srgbClr val="F27C4B"/>
    <a:srgbClr val="DE9A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20" autoAdjust="0"/>
    <p:restoredTop sz="94660"/>
  </p:normalViewPr>
  <p:slideViewPr>
    <p:cSldViewPr snapToGrid="0">
      <p:cViewPr>
        <p:scale>
          <a:sx n="66" d="100"/>
          <a:sy n="66" d="100"/>
        </p:scale>
        <p:origin x="48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C5F208-150B-4875-BE2A-EED7DF378A3E}" type="datetimeFigureOut">
              <a:rPr lang="en-ID" smtClean="0"/>
              <a:t>24/10/2024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5F30C-EE06-44BD-9ED7-36A00F35AD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7369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5F30C-EE06-44BD-9ED7-36A00F35AD0D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427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5F30C-EE06-44BD-9ED7-36A00F35AD0D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3954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5F30C-EE06-44BD-9ED7-36A00F35AD0D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3111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9E3C-C3F5-F086-0301-7C8367427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6EFC-8522-CCEB-FC9B-F421C1F5F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72DBF-BB0C-0B04-DB4F-58E6B1D5D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B66A-CAB1-4D39-9B6F-9CBC0CE8E330}" type="datetimeFigureOut">
              <a:rPr lang="en-ID" smtClean="0"/>
              <a:t>24/10/2024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144DF-478E-674E-751E-BD867E2AA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6B263-9D7E-361D-936F-4306AEF6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12B0-66CA-48C8-ABC3-2FF3D006B03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33519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DE91-7D73-ABAF-B507-8F910E7E7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C27057-894D-1254-3F17-5D6350A02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13522-693A-5EAD-6012-D724D5364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B66A-CAB1-4D39-9B6F-9CBC0CE8E330}" type="datetimeFigureOut">
              <a:rPr lang="en-ID" smtClean="0"/>
              <a:t>24/10/2024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7CB91-AEAD-2372-13EA-F8DDB04F5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4F201-E733-AC90-A67D-D4C45479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12B0-66CA-48C8-ABC3-2FF3D006B03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3754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54D27F-4AA6-400C-1350-19E221FAF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E5D8AC-DA16-08C1-C064-33E0A48FF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ACB29-3B6E-F6E0-0F32-01D125869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B66A-CAB1-4D39-9B6F-9CBC0CE8E330}" type="datetimeFigureOut">
              <a:rPr lang="en-ID" smtClean="0"/>
              <a:t>24/10/2024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784B8-61A7-7C65-CC10-1E900EBA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A4B2C-ACF3-0EFB-BB6B-FA28BE66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12B0-66CA-48C8-ABC3-2FF3D006B03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3500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D74BA-E684-B91D-CD72-B74600412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C0A77-2B1B-52A3-64F9-6A54BF6BA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E7FD4-C85A-5EE9-163C-925D6532F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B66A-CAB1-4D39-9B6F-9CBC0CE8E330}" type="datetimeFigureOut">
              <a:rPr lang="en-ID" smtClean="0"/>
              <a:t>24/10/2024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107A5-52A8-0A22-703E-A013ED6A8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D94CC-32D2-DEA6-8609-37C03CF69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12B0-66CA-48C8-ABC3-2FF3D006B03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442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F3A0-FAB0-4A4B-BF21-FCB5D9C75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9A16D-6B95-E362-C9E7-D9050EBDD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B5164-9BCA-A687-F365-42AEED09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B66A-CAB1-4D39-9B6F-9CBC0CE8E330}" type="datetimeFigureOut">
              <a:rPr lang="en-ID" smtClean="0"/>
              <a:t>24/10/2024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62EDA-AA55-373C-8348-66281ABF8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EA22D-54F4-90B7-9F59-6F9EB84F7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12B0-66CA-48C8-ABC3-2FF3D006B03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1928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C1F7-C028-943E-EEBC-78FC693B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D7BDA-C93E-475C-8381-9208E2E06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0014B-24ED-4264-A275-CA4DC1977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F50B3-1CE8-2E72-2A94-C530BFA54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B66A-CAB1-4D39-9B6F-9CBC0CE8E330}" type="datetimeFigureOut">
              <a:rPr lang="en-ID" smtClean="0"/>
              <a:t>24/10/2024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63E4F-C353-D245-967D-5EABD66F1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53BCA-C6D8-66C5-9414-AE2C70ADF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12B0-66CA-48C8-ABC3-2FF3D006B03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2973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E8CB8-206F-50FF-07F0-58DC07F7D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F32F5-F18A-5EAB-9960-B3EDC351E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0EFF7-5380-0426-DD14-33E738AFB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5A15DC-9962-91AC-6EB0-FDD0EDB6A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1C5A8A-0F56-C5FB-A3EA-479BEE462D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4059EC-0B69-8483-AE8E-E7F91DAF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B66A-CAB1-4D39-9B6F-9CBC0CE8E330}" type="datetimeFigureOut">
              <a:rPr lang="en-ID" smtClean="0"/>
              <a:t>24/10/2024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99C37A-D507-C95E-E228-8932EA2E9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B3F1AB-F543-FF31-C539-6A1BE2DF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12B0-66CA-48C8-ABC3-2FF3D006B03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6694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B9EF4-0D52-8F38-07BE-45598D1F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B88F5E-49B4-731A-CA86-D888230D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B66A-CAB1-4D39-9B6F-9CBC0CE8E330}" type="datetimeFigureOut">
              <a:rPr lang="en-ID" smtClean="0"/>
              <a:t>24/10/2024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1EF48-FE1A-E108-58B6-82DEFA32B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F7801-2AAF-79C8-6301-6FC3DF57A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12B0-66CA-48C8-ABC3-2FF3D006B03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3917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BE9E4A-E1FA-9161-7960-4350BC231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B66A-CAB1-4D39-9B6F-9CBC0CE8E330}" type="datetimeFigureOut">
              <a:rPr lang="en-ID" smtClean="0"/>
              <a:t>24/10/2024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8B7115-AC57-4D99-846E-64DADB958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8F7C0-C60A-1208-CC60-E67240491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12B0-66CA-48C8-ABC3-2FF3D006B03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87721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DAD5-C0C4-4A73-399F-26DB4D068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CE37B-5E5C-3D6C-2C64-AD980A177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E6CD1B-0FFE-24F6-1D51-E0F8A97E0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B4850-0283-1930-8603-7BCDED690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B66A-CAB1-4D39-9B6F-9CBC0CE8E330}" type="datetimeFigureOut">
              <a:rPr lang="en-ID" smtClean="0"/>
              <a:t>24/10/2024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B27D0-56E0-F29E-1063-687ECFFC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B99CC-052F-C80A-E602-6C2F6F521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12B0-66CA-48C8-ABC3-2FF3D006B03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613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81CF8-6C22-8C23-61F8-D967A8B2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B0F265-71EA-7B45-E6E1-A0CEB27ACD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B23A6-39A2-123E-8223-765D2EBAA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D5569-E082-08D5-76EA-AF54876B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B66A-CAB1-4D39-9B6F-9CBC0CE8E330}" type="datetimeFigureOut">
              <a:rPr lang="en-ID" smtClean="0"/>
              <a:t>24/10/2024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FDF10-A9DA-6916-6F55-05B23F37C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7AFC2-CE9B-3642-5C9E-EC8B1E91B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12B0-66CA-48C8-ABC3-2FF3D006B03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13479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530DBE-4CAE-B7CF-B11F-9A5700464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C6E6C-874E-E61E-2B40-4F74FFC62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D565C-298E-7CD5-4026-F603C74B8A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9AB66A-CAB1-4D39-9B6F-9CBC0CE8E330}" type="datetimeFigureOut">
              <a:rPr lang="en-ID" smtClean="0"/>
              <a:t>24/10/2024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13F89-DBE6-9694-B730-77ECDD92B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FAE6C-62DF-0354-D377-1A31A7A5D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6112B0-66CA-48C8-ABC3-2FF3D006B03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0247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1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20" Type="http://schemas.openxmlformats.org/officeDocument/2006/relationships/hyperlink" Target="https://www.vecteezy.com/png/14455887-curve-arrow-upward-icon-png-on-transparent-background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19" Type="http://schemas.microsoft.com/office/2007/relationships/hdphoto" Target="../media/hdphoto5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24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21.png"/><Relationship Id="rId18" Type="http://schemas.openxmlformats.org/officeDocument/2006/relationships/image" Target="../media/image65.png"/><Relationship Id="rId26" Type="http://schemas.openxmlformats.org/officeDocument/2006/relationships/image" Target="../media/image71.png"/><Relationship Id="rId3" Type="http://schemas.openxmlformats.org/officeDocument/2006/relationships/image" Target="../media/image53.png"/><Relationship Id="rId21" Type="http://schemas.openxmlformats.org/officeDocument/2006/relationships/image" Target="../media/image28.png"/><Relationship Id="rId7" Type="http://schemas.openxmlformats.org/officeDocument/2006/relationships/image" Target="../media/image57.png"/><Relationship Id="rId12" Type="http://schemas.microsoft.com/office/2007/relationships/hdphoto" Target="../media/hdphoto6.wdp"/><Relationship Id="rId17" Type="http://schemas.openxmlformats.org/officeDocument/2006/relationships/image" Target="../media/image64.png"/><Relationship Id="rId25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69.png"/><Relationship Id="rId5" Type="http://schemas.openxmlformats.org/officeDocument/2006/relationships/image" Target="../media/image55.png"/><Relationship Id="rId15" Type="http://schemas.microsoft.com/office/2007/relationships/hdphoto" Target="../media/hdphoto7.wdp"/><Relationship Id="rId23" Type="http://schemas.openxmlformats.org/officeDocument/2006/relationships/hyperlink" Target="https://purepng.com/photo/13668/smoke" TargetMode="External"/><Relationship Id="rId10" Type="http://schemas.openxmlformats.org/officeDocument/2006/relationships/image" Target="../media/image60.png"/><Relationship Id="rId19" Type="http://schemas.openxmlformats.org/officeDocument/2006/relationships/image" Target="../media/image66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2.png"/><Relationship Id="rId22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21.png"/><Relationship Id="rId7" Type="http://schemas.openxmlformats.org/officeDocument/2006/relationships/image" Target="../media/image7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image" Target="../media/image40.png"/><Relationship Id="rId9" Type="http://schemas.openxmlformats.org/officeDocument/2006/relationships/image" Target="../media/image74.com_86d23c55-98d0-4788-9f8a-fc88a1978680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black symbol in a crack in a wall&#10;&#10;Description automatically generated">
            <a:extLst>
              <a:ext uri="{FF2B5EF4-FFF2-40B4-BE49-F238E27FC236}">
                <a16:creationId xmlns:a16="http://schemas.microsoft.com/office/drawing/2014/main" id="{7299559C-8227-5922-88FD-703E395522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412"/>
            <a:ext cx="12192000" cy="642937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19C53B7-FD82-070C-693A-06A183719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015" y="-385082"/>
            <a:ext cx="12284029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3CAC9A5-040E-63AA-E259-B721F09D8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6016" y="4050394"/>
            <a:ext cx="12284029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A10EA3-DEC5-0549-3D57-DD416323803F}"/>
              </a:ext>
            </a:extLst>
          </p:cNvPr>
          <p:cNvSpPr txBox="1"/>
          <p:nvPr/>
        </p:nvSpPr>
        <p:spPr>
          <a:xfrm>
            <a:off x="977898" y="3276933"/>
            <a:ext cx="102361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3200" dirty="0">
                <a:solidFill>
                  <a:srgbClr val="DE9A58"/>
                </a:solidFill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SOFTWARE PROJECT MANAGEMENT</a:t>
            </a:r>
          </a:p>
        </p:txBody>
      </p:sp>
      <p:pic>
        <p:nvPicPr>
          <p:cNvPr id="15" name="Picture 14" descr="A person in a suit&#10;&#10;Description automatically generated">
            <a:extLst>
              <a:ext uri="{FF2B5EF4-FFF2-40B4-BE49-F238E27FC236}">
                <a16:creationId xmlns:a16="http://schemas.microsoft.com/office/drawing/2014/main" id="{3CBDB15B-2B02-0E95-AB90-A9CE60C1B7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70" b="99414" l="9961" r="89844">
                        <a14:foregroundMark x1="45020" y1="10742" x2="66992" y2="7813"/>
                        <a14:foregroundMark x1="66992" y1="7813" x2="69874" y2="9514"/>
                        <a14:foregroundMark x1="66024" y1="1648" x2="67578" y2="1270"/>
                        <a14:foregroundMark x1="53125" y1="4785" x2="56473" y2="3971"/>
                        <a14:foregroundMark x1="52930" y1="2832" x2="53613" y2="2832"/>
                        <a14:foregroundMark x1="42773" y1="89258" x2="45215" y2="95410"/>
                        <a14:foregroundMark x1="47461" y1="98047" x2="47461" y2="99414"/>
                        <a14:backgroundMark x1="34570" y1="95410" x2="32129" y2="89648"/>
                        <a14:backgroundMark x1="62012" y1="95410" x2="69043" y2="91211"/>
                        <a14:backgroundMark x1="24414" y1="35938" x2="24414" y2="35938"/>
                        <a14:backgroundMark x1="71094" y1="6543" x2="71094" y2="6543"/>
                        <a14:backgroundMark x1="68164" y1="4297" x2="67773" y2="3711"/>
                        <a14:backgroundMark x1="72168" y1="5664" x2="76855" y2="13184"/>
                        <a14:backgroundMark x1="75488" y1="11816" x2="80371" y2="20898"/>
                        <a14:backgroundMark x1="52734" y1="781" x2="60254" y2="1465"/>
                        <a14:backgroundMark x1="60449" y1="1660" x2="63770" y2="2344"/>
                        <a14:backgroundMark x1="48730" y1="3711" x2="40527" y2="5664"/>
                        <a14:backgroundMark x1="37891" y1="7617" x2="33691" y2="11816"/>
                        <a14:backgroundMark x1="39258" y1="6738" x2="29492" y2="19629"/>
                        <a14:backgroundMark x1="28223" y1="21387" x2="25977" y2="28418"/>
                        <a14:backgroundMark x1="57324" y1="2832" x2="66406" y2="4980"/>
                        <a14:backgroundMark x1="63574" y1="1660" x2="73926" y2="10938"/>
                        <a14:backgroundMark x1="73926" y1="10938" x2="73926" y2="10938"/>
                        <a14:backgroundMark x1="71484" y1="8984" x2="76855" y2="17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41" y="2815226"/>
            <a:ext cx="1583478" cy="158347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D48865-CCB2-CFC6-CDE8-F2966F596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17" b="99792" l="10000" r="93100">
                        <a14:foregroundMark x1="43300" y1="92857" x2="69200" y2="95423"/>
                        <a14:foregroundMark x1="24700" y1="89875" x2="26400" y2="97642"/>
                        <a14:foregroundMark x1="26400" y1="97642" x2="28200" y2="99861"/>
                        <a14:foregroundMark x1="19900" y1="96325" x2="16400" y2="95978"/>
                        <a14:foregroundMark x1="88800" y1="63939" x2="92300" y2="66644"/>
                        <a14:foregroundMark x1="87800" y1="74272" x2="88300" y2="74411"/>
                        <a14:foregroundMark x1="86000" y1="75381" x2="86000" y2="75381"/>
                        <a14:foregroundMark x1="85100" y1="74827" x2="85100" y2="74827"/>
                        <a14:foregroundMark x1="92500" y1="64286" x2="92500" y2="64286"/>
                        <a14:foregroundMark x1="68700" y1="46741" x2="72300" y2="49861"/>
                        <a14:foregroundMark x1="68100" y1="45423" x2="68100" y2="45423"/>
                        <a14:foregroundMark x1="21300" y1="65881" x2="21300" y2="65881"/>
                        <a14:foregroundMark x1="38600" y1="72607" x2="38600" y2="72607"/>
                        <a14:foregroundMark x1="41300" y1="77323" x2="41300" y2="77323"/>
                        <a14:foregroundMark x1="41300" y1="79196" x2="41300" y2="79196"/>
                        <a14:foregroundMark x1="40200" y1="80305" x2="40200" y2="80305"/>
                        <a14:foregroundMark x1="38900" y1="81623" x2="39400" y2="83426"/>
                        <a14:foregroundMark x1="33300" y1="96602" x2="33300" y2="96602"/>
                        <a14:foregroundMark x1="77100" y1="62275" x2="77100" y2="62275"/>
                        <a14:foregroundMark x1="75000" y1="61234" x2="75000" y2="61234"/>
                        <a14:foregroundMark x1="69200" y1="55687" x2="69200" y2="55687"/>
                        <a14:foregroundMark x1="66400" y1="54785" x2="66400" y2="54785"/>
                        <a14:foregroundMark x1="62800" y1="53953" x2="62800" y2="53953"/>
                        <a14:foregroundMark x1="62000" y1="53467" x2="62000" y2="53467"/>
                        <a14:foregroundMark x1="58200" y1="52219" x2="58200" y2="52219"/>
                        <a14:foregroundMark x1="56200" y1="51110" x2="56200" y2="51110"/>
                        <a14:foregroundMark x1="70100" y1="56865" x2="70100" y2="56865"/>
                        <a14:foregroundMark x1="72000" y1="59154" x2="72000" y2="59154"/>
                        <a14:foregroundMark x1="71000" y1="58183" x2="71000" y2="58183"/>
                        <a14:foregroundMark x1="78400" y1="60264" x2="78400" y2="60264"/>
                        <a14:foregroundMark x1="75600" y1="56657" x2="75600" y2="56657"/>
                        <a14:foregroundMark x1="83400" y1="57698" x2="83400" y2="57698"/>
                        <a14:foregroundMark x1="84000" y1="58322" x2="84000" y2="58322"/>
                        <a14:foregroundMark x1="88500" y1="59293" x2="88500" y2="59293"/>
                        <a14:foregroundMark x1="90500" y1="62067" x2="90500" y2="62067"/>
                        <a14:foregroundMark x1="91800" y1="63523" x2="91800" y2="63523"/>
                        <a14:foregroundMark x1="90200" y1="60818" x2="90200" y2="60818"/>
                        <a14:foregroundMark x1="90100" y1="59778" x2="90100" y2="59778"/>
                        <a14:foregroundMark x1="91100" y1="62344" x2="91100" y2="62344"/>
                        <a14:foregroundMark x1="87200" y1="59223" x2="87200" y2="59223"/>
                        <a14:foregroundMark x1="92900" y1="68239" x2="92900" y2="68239"/>
                        <a14:foregroundMark x1="25300" y1="59847" x2="25300" y2="59847"/>
                        <a14:foregroundMark x1="25400" y1="58460" x2="25400" y2="58460"/>
                        <a14:foregroundMark x1="25800" y1="57212" x2="25800" y2="57212"/>
                        <a14:foregroundMark x1="26700" y1="55617" x2="26700" y2="55617"/>
                        <a14:foregroundMark x1="31900" y1="53606" x2="31900" y2="53606"/>
                        <a14:foregroundMark x1="30400" y1="53745" x2="30400" y2="53745"/>
                        <a14:foregroundMark x1="29400" y1="53883" x2="29400" y2="53883"/>
                        <a14:foregroundMark x1="30300" y1="55409" x2="40600" y2="53467"/>
                        <a14:foregroundMark x1="43800" y1="51387" x2="43800" y2="51387"/>
                        <a14:foregroundMark x1="45800" y1="50624" x2="45800" y2="50624"/>
                        <a14:foregroundMark x1="26300" y1="62760" x2="27600" y2="61026"/>
                        <a14:foregroundMark x1="23500" y1="64078" x2="23500" y2="64078"/>
                        <a14:foregroundMark x1="20500" y1="67198" x2="20500" y2="67198"/>
                        <a14:foregroundMark x1="17400" y1="75312" x2="17400" y2="75312"/>
                        <a14:foregroundMark x1="16900" y1="76768" x2="16900" y2="76768"/>
                        <a14:foregroundMark x1="16600" y1="76976" x2="18900" y2="74133"/>
                        <a14:foregroundMark x1="17900" y1="75798" x2="19500" y2="72954"/>
                        <a14:foregroundMark x1="15600" y1="77601" x2="16300" y2="78779"/>
                        <a14:foregroundMark x1="16600" y1="80028" x2="18400" y2="82455"/>
                        <a14:foregroundMark x1="20300" y1="84050" x2="21400" y2="85021"/>
                        <a14:foregroundMark x1="34500" y1="76630" x2="36200" y2="76838"/>
                        <a14:foregroundMark x1="36700" y1="76838" x2="37100" y2="78988"/>
                        <a14:foregroundMark x1="17000" y1="86408" x2="18200" y2="85714"/>
                        <a14:foregroundMark x1="18000" y1="85714" x2="19600" y2="85437"/>
                        <a14:foregroundMark x1="68200" y1="78779" x2="68300" y2="79889"/>
                        <a14:foregroundMark x1="68600" y1="80028" x2="68600" y2="80028"/>
                        <a14:foregroundMark x1="68700" y1="81068" x2="68700" y2="81068"/>
                        <a14:foregroundMark x1="69500" y1="83634" x2="69900" y2="85160"/>
                        <a14:foregroundMark x1="70400" y1="86338" x2="70800" y2="88350"/>
                        <a14:foregroundMark x1="68800" y1="73370" x2="68800" y2="73162"/>
                        <a14:foregroundMark x1="68900" y1="70458" x2="68500" y2="71775"/>
                        <a14:foregroundMark x1="68600" y1="69140" x2="68500" y2="70458"/>
                        <a14:foregroundMark x1="68600" y1="74064" x2="68200" y2="75659"/>
                        <a14:foregroundMark x1="39200" y1="74133" x2="40900" y2="76075"/>
                        <a14:foregroundMark x1="19700" y1="68585" x2="19500" y2="67892"/>
                        <a14:foregroundMark x1="90600" y1="70111" x2="90600" y2="70111"/>
                        <a14:foregroundMark x1="90400" y1="71845" x2="90400" y2="71845"/>
                        <a14:foregroundMark x1="93100" y1="67545" x2="93100" y2="67545"/>
                        <a14:foregroundMark x1="82800" y1="56727" x2="82800" y2="56727"/>
                        <a14:foregroundMark x1="79600" y1="52150" x2="79600" y2="52150"/>
                        <a14:foregroundMark x1="74700" y1="47989" x2="74700" y2="47989"/>
                        <a14:foregroundMark x1="77200" y1="57282" x2="77200" y2="57282"/>
                        <a14:foregroundMark x1="80800" y1="53467" x2="80800" y2="53467"/>
                        <a14:foregroundMark x1="79000" y1="51387" x2="79000" y2="51387"/>
                        <a14:foregroundMark x1="82200" y1="55548" x2="82200" y2="55548"/>
                        <a14:foregroundMark x1="81600" y1="54716" x2="81600" y2="54716"/>
                        <a14:foregroundMark x1="28300" y1="56449" x2="28600" y2="57698"/>
                        <a14:foregroundMark x1="25200" y1="60818" x2="25200" y2="60818"/>
                        <a14:foregroundMark x1="18700" y1="69140" x2="18700" y2="69140"/>
                        <a14:foregroundMark x1="16600" y1="94799" x2="16600" y2="94799"/>
                        <a14:foregroundMark x1="16600" y1="93759" x2="16600" y2="93759"/>
                        <a14:foregroundMark x1="17700" y1="92025" x2="17700" y2="92025"/>
                        <a14:foregroundMark x1="18400" y1="90569" x2="18400" y2="90569"/>
                        <a14:foregroundMark x1="17300" y1="92372" x2="17300" y2="92372"/>
                        <a14:foregroundMark x1="17800" y1="87240" x2="17800" y2="87240"/>
                        <a14:foregroundMark x1="18000" y1="87725" x2="18000" y2="87725"/>
                        <a14:foregroundMark x1="16400" y1="87032" x2="16400" y2="87032"/>
                        <a14:foregroundMark x1="72700" y1="95146" x2="72700" y2="95146"/>
                        <a14:foregroundMark x1="73200" y1="96741" x2="74300" y2="99723"/>
                        <a14:foregroundMark x1="71400" y1="90846" x2="72000" y2="92580"/>
                        <a14:foregroundMark x1="71000" y1="89528" x2="71000" y2="89528"/>
                        <a14:foregroundMark x1="18300" y1="97503" x2="18300" y2="97503"/>
                        <a14:foregroundMark x1="19200" y1="97850" x2="22400" y2="98752"/>
                        <a14:foregroundMark x1="16900" y1="97503" x2="16900" y2="97503"/>
                        <a14:backgroundMark x1="65500" y1="30097" x2="37000" y2="37101"/>
                        <a14:backgroundMark x1="57400" y1="38280" x2="45000" y2="43967"/>
                        <a14:backgroundMark x1="51100" y1="44383" x2="47900" y2="46533"/>
                        <a14:backgroundMark x1="57000" y1="48752" x2="49400" y2="50069"/>
                        <a14:backgroundMark x1="54300" y1="50624" x2="54300" y2="50624"/>
                        <a14:backgroundMark x1="26600" y1="58114" x2="26600" y2="58114"/>
                        <a14:backgroundMark x1="32100" y1="54022" x2="32100" y2="54022"/>
                        <a14:backgroundMark x1="27200" y1="56033" x2="27200" y2="560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134" b="694"/>
          <a:stretch/>
        </p:blipFill>
        <p:spPr bwMode="auto">
          <a:xfrm>
            <a:off x="-701675" y="3510950"/>
            <a:ext cx="4756150" cy="392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D58D45-74C4-4499-6317-9D6CE9D1AA47}"/>
              </a:ext>
            </a:extLst>
          </p:cNvPr>
          <p:cNvSpPr txBox="1"/>
          <p:nvPr/>
        </p:nvSpPr>
        <p:spPr>
          <a:xfrm>
            <a:off x="4245464" y="5194220"/>
            <a:ext cx="2365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600" dirty="0">
                <a:solidFill>
                  <a:schemeClr val="bg1"/>
                </a:solidFill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CB24153</a:t>
            </a:r>
            <a:endParaRPr lang="en-ID" dirty="0">
              <a:solidFill>
                <a:schemeClr val="bg1"/>
              </a:solidFill>
              <a:latin typeface="HYWenHei-85W" panose="00020600040101010101" pitchFamily="18" charset="-128"/>
              <a:ea typeface="HYWenHei-85W" panose="00020600040101010101" pitchFamily="18" charset="-128"/>
              <a:cs typeface="HYWenHei-85W" panose="00020600040101010101" pitchFamily="18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7D11B-8BE6-9835-9EF0-F6C8FF241B80}"/>
              </a:ext>
            </a:extLst>
          </p:cNvPr>
          <p:cNvSpPr txBox="1"/>
          <p:nvPr/>
        </p:nvSpPr>
        <p:spPr>
          <a:xfrm>
            <a:off x="3847696" y="4786765"/>
            <a:ext cx="75731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b="1" dirty="0">
                <a:solidFill>
                  <a:srgbClr val="EF9645"/>
                </a:solidFill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Mohammad Farid Hendianto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4F9A20-26A7-71BF-84F9-5A0F90F295CC}"/>
              </a:ext>
            </a:extLst>
          </p:cNvPr>
          <p:cNvSpPr txBox="1"/>
          <p:nvPr/>
        </p:nvSpPr>
        <p:spPr>
          <a:xfrm>
            <a:off x="4468872" y="5904880"/>
            <a:ext cx="30342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>
                <a:solidFill>
                  <a:schemeClr val="bg1"/>
                </a:solidFill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+62 857 1761 1301</a:t>
            </a:r>
            <a:endParaRPr lang="en-ID" sz="1200" dirty="0">
              <a:solidFill>
                <a:schemeClr val="bg1"/>
              </a:solidFill>
              <a:latin typeface="HYWenHei-85W" panose="00020600040101010101" pitchFamily="18" charset="-128"/>
              <a:ea typeface="HYWenHei-85W" panose="00020600040101010101" pitchFamily="18" charset="-128"/>
              <a:cs typeface="HYWenHei-85W" panose="00020600040101010101" pitchFamily="18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305426-D8F8-3A91-2EDB-D9CED38925BB}"/>
              </a:ext>
            </a:extLst>
          </p:cNvPr>
          <p:cNvSpPr txBox="1"/>
          <p:nvPr/>
        </p:nvSpPr>
        <p:spPr>
          <a:xfrm>
            <a:off x="4468872" y="6366545"/>
            <a:ext cx="4756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>
                <a:solidFill>
                  <a:schemeClr val="bg1"/>
                </a:solidFill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hendik.Suwoto@gmail.com</a:t>
            </a:r>
            <a:endParaRPr lang="en-ID" sz="1200" dirty="0">
              <a:solidFill>
                <a:schemeClr val="bg1"/>
              </a:solidFill>
              <a:latin typeface="HYWenHei-85W" panose="00020600040101010101" pitchFamily="18" charset="-128"/>
              <a:ea typeface="HYWenHei-85W" panose="00020600040101010101" pitchFamily="18" charset="-128"/>
              <a:cs typeface="HYWenHei-85W" panose="00020600040101010101" pitchFamily="18" charset="-128"/>
            </a:endParaRPr>
          </a:p>
        </p:txBody>
      </p:sp>
      <p:pic>
        <p:nvPicPr>
          <p:cNvPr id="22" name="Picture 21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C10363D-EAAB-BFB9-3D65-C139650429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129" y="70313"/>
            <a:ext cx="1397936" cy="1047155"/>
          </a:xfrm>
          <a:prstGeom prst="rect">
            <a:avLst/>
          </a:prstGeom>
        </p:spPr>
      </p:pic>
      <p:pic>
        <p:nvPicPr>
          <p:cNvPr id="26" name="Picture 25" descr="A blue and white logo&#10;&#10;Description automatically generated">
            <a:extLst>
              <a:ext uri="{FF2B5EF4-FFF2-40B4-BE49-F238E27FC236}">
                <a16:creationId xmlns:a16="http://schemas.microsoft.com/office/drawing/2014/main" id="{5002FEFE-8007-0A12-A4CB-7750306547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140" b="89826" l="2381" r="96973">
                        <a14:foregroundMark x1="2381" y1="38178" x2="2381" y2="38178"/>
                        <a14:foregroundMark x1="28946" y1="8140" x2="28946" y2="8140"/>
                        <a14:foregroundMark x1="39184" y1="25678" x2="39286" y2="28295"/>
                        <a14:foregroundMark x1="36973" y1="12888" x2="38197" y2="55426"/>
                        <a14:foregroundMark x1="38197" y1="55426" x2="37721" y2="66957"/>
                        <a14:foregroundMark x1="39286" y1="37791" x2="43776" y2="38857"/>
                        <a14:foregroundMark x1="43776" y1="38857" x2="47925" y2="31202"/>
                        <a14:foregroundMark x1="47925" y1="31202" x2="48095" y2="53585"/>
                        <a14:foregroundMark x1="48095" y1="53585" x2="47381" y2="60078"/>
                        <a14:foregroundMark x1="57279" y1="39922" x2="62789" y2="29264"/>
                        <a14:foregroundMark x1="62789" y1="29264" x2="64184" y2="30717"/>
                        <a14:foregroundMark x1="54796" y1="23256" x2="54796" y2="23256"/>
                        <a14:foregroundMark x1="68333" y1="24225" x2="68333" y2="24225"/>
                        <a14:foregroundMark x1="73946" y1="13178" x2="76633" y2="43992"/>
                        <a14:foregroundMark x1="76633" y1="43992" x2="75952" y2="61240"/>
                        <a14:foregroundMark x1="86871" y1="37791" x2="92721" y2="24806"/>
                        <a14:foregroundMark x1="94184" y1="31008" x2="96293" y2="42829"/>
                        <a14:foregroundMark x1="96293" y1="42829" x2="96837" y2="56977"/>
                        <a14:foregroundMark x1="96837" y1="56977" x2="93878" y2="65795"/>
                        <a14:foregroundMark x1="93878" y1="65795" x2="88503" y2="67151"/>
                        <a14:foregroundMark x1="88503" y1="67151" x2="84694" y2="58721"/>
                        <a14:foregroundMark x1="84694" y1="58721" x2="84388" y2="56783"/>
                        <a14:foregroundMark x1="96259" y1="26841" x2="96973" y2="24516"/>
                        <a14:foregroundMark x1="95510" y1="34593" x2="95612" y2="327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5" y="305499"/>
            <a:ext cx="1811856" cy="635998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3B7AC40-6BD2-01E4-6C17-D55BF29D4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899" b="92029" l="5625" r="98750">
                        <a14:foregroundMark x1="9375" y1="60145" x2="64375" y2="17391"/>
                        <a14:foregroundMark x1="64375" y1="17391" x2="87500" y2="69565"/>
                        <a14:foregroundMark x1="87500" y1="69565" x2="98750" y2="74638"/>
                        <a14:foregroundMark x1="93125" y1="46377" x2="58125" y2="7971"/>
                        <a14:foregroundMark x1="58125" y1="7971" x2="20625" y2="27536"/>
                        <a14:foregroundMark x1="20625" y1="27536" x2="18750" y2="63043"/>
                        <a14:foregroundMark x1="11250" y1="17391" x2="43125" y2="21014"/>
                        <a14:foregroundMark x1="43125" y1="21014" x2="23750" y2="19565"/>
                        <a14:foregroundMark x1="18750" y1="21739" x2="71875" y2="5797"/>
                        <a14:foregroundMark x1="71875" y1="5797" x2="77500" y2="7246"/>
                        <a14:foregroundMark x1="61250" y1="10870" x2="88125" y2="46377"/>
                        <a14:foregroundMark x1="88125" y1="46377" x2="90000" y2="59420"/>
                        <a14:foregroundMark x1="88125" y1="44203" x2="96875" y2="52174"/>
                        <a14:foregroundMark x1="86250" y1="22464" x2="91875" y2="42029"/>
                        <a14:foregroundMark x1="85625" y1="19565" x2="70625" y2="3623"/>
                        <a14:foregroundMark x1="79375" y1="27536" x2="72500" y2="7971"/>
                        <a14:foregroundMark x1="38125" y1="24638" x2="25625" y2="15217"/>
                        <a14:foregroundMark x1="46875" y1="13043" x2="18125" y2="30435"/>
                        <a14:foregroundMark x1="18125" y1="30435" x2="10000" y2="70290"/>
                        <a14:foregroundMark x1="10000" y1="70290" x2="11875" y2="81884"/>
                        <a14:foregroundMark x1="17500" y1="71014" x2="20000" y2="23913"/>
                        <a14:foregroundMark x1="20000" y1="23913" x2="76250" y2="7971"/>
                        <a14:foregroundMark x1="76250" y1="7971" x2="88125" y2="52899"/>
                        <a14:foregroundMark x1="88125" y1="52899" x2="82500" y2="92029"/>
                        <a14:foregroundMark x1="24375" y1="86957" x2="10625" y2="47101"/>
                        <a14:foregroundMark x1="10625" y1="47101" x2="30625" y2="8696"/>
                        <a14:foregroundMark x1="30625" y1="8696" x2="70000" y2="4348"/>
                        <a14:foregroundMark x1="70000" y1="4348" x2="85000" y2="7246"/>
                        <a14:foregroundMark x1="19375" y1="15217" x2="30000" y2="10145"/>
                        <a14:foregroundMark x1="19375" y1="11594" x2="5625" y2="72464"/>
                        <a14:foregroundMark x1="5625" y1="72464" x2="15000" y2="68841"/>
                        <a14:foregroundMark x1="8125" y1="69565" x2="17500" y2="86232"/>
                        <a14:foregroundMark x1="80000" y1="90580" x2="75625" y2="85507"/>
                        <a14:backgroundMark x1="30625" y1="90580" x2="39375" y2="89855"/>
                        <a14:backgroundMark x1="35625" y1="86232" x2="63125" y2="88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045" y="5597907"/>
            <a:ext cx="15240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F9E84C2-B065-DC74-90F8-DF3CBD4495CB}"/>
              </a:ext>
            </a:extLst>
          </p:cNvPr>
          <p:cNvSpPr txBox="1"/>
          <p:nvPr/>
        </p:nvSpPr>
        <p:spPr>
          <a:xfrm>
            <a:off x="3159836" y="6468661"/>
            <a:ext cx="1309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2700">
                  <a:solidFill>
                    <a:sysClr val="windowText" lastClr="000000"/>
                  </a:solidFill>
                </a:ln>
                <a:solidFill>
                  <a:srgbClr val="DE9A58"/>
                </a:solidFill>
              </a:rPr>
              <a:t>Contact</a:t>
            </a:r>
            <a:endParaRPr lang="en-ID" sz="2400" dirty="0">
              <a:ln w="12700">
                <a:solidFill>
                  <a:sysClr val="windowText" lastClr="000000"/>
                </a:solidFill>
              </a:ln>
              <a:solidFill>
                <a:srgbClr val="DE9A58"/>
              </a:solidFill>
            </a:endParaRPr>
          </a:p>
        </p:txBody>
      </p:sp>
      <p:pic>
        <p:nvPicPr>
          <p:cNvPr id="32" name="Picture 31" descr="A qr code with a dinosaur&#10;&#10;Description automatically generated">
            <a:extLst>
              <a:ext uri="{FF2B5EF4-FFF2-40B4-BE49-F238E27FC236}">
                <a16:creationId xmlns:a16="http://schemas.microsoft.com/office/drawing/2014/main" id="{395B680F-923C-822B-60DF-4254633282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3" t="28216" r="15301" b="28318"/>
          <a:stretch/>
        </p:blipFill>
        <p:spPr>
          <a:xfrm>
            <a:off x="10605919" y="5435954"/>
            <a:ext cx="1406520" cy="137258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17A9506-BBF3-BD1D-3D5B-C9213DAD4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414" y="-94580"/>
            <a:ext cx="3443338" cy="242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3FDFDD-F0B2-2435-A390-701554329648}"/>
              </a:ext>
            </a:extLst>
          </p:cNvPr>
          <p:cNvSpPr txBox="1"/>
          <p:nvPr/>
        </p:nvSpPr>
        <p:spPr>
          <a:xfrm>
            <a:off x="4468872" y="305499"/>
            <a:ext cx="30765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4800" b="1" i="0" dirty="0">
                <a:solidFill>
                  <a:srgbClr val="F27C4B"/>
                </a:solidFill>
                <a:effectLst/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BCS3143</a:t>
            </a:r>
            <a:endParaRPr lang="en-ID" sz="4800" b="1" dirty="0">
              <a:solidFill>
                <a:srgbClr val="F27C4B"/>
              </a:solidFill>
              <a:latin typeface="HYWenHei-85W" panose="00020600040101010101" pitchFamily="18" charset="-128"/>
              <a:ea typeface="HYWenHei-85W" panose="00020600040101010101" pitchFamily="18" charset="-128"/>
              <a:cs typeface="HYWenHei-85W" panose="00020600040101010101" pitchFamily="18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4A6A6-5963-A440-4CF3-9CEF5353D4F3}"/>
              </a:ext>
            </a:extLst>
          </p:cNvPr>
          <p:cNvSpPr txBox="1"/>
          <p:nvPr/>
        </p:nvSpPr>
        <p:spPr>
          <a:xfrm>
            <a:off x="4540045" y="1104091"/>
            <a:ext cx="29630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4800" i="0" dirty="0">
                <a:solidFill>
                  <a:srgbClr val="F27C4B"/>
                </a:solidFill>
                <a:effectLst/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24/25-I</a:t>
            </a:r>
            <a:endParaRPr lang="en-ID" sz="4800" dirty="0">
              <a:solidFill>
                <a:srgbClr val="F27C4B"/>
              </a:solidFill>
              <a:latin typeface="HYWenHei-85W" panose="00020600040101010101" pitchFamily="18" charset="-128"/>
              <a:ea typeface="HYWenHei-85W" panose="00020600040101010101" pitchFamily="18" charset="-128"/>
              <a:cs typeface="HYWenHei-85W" panose="00020600040101010101" pitchFamily="18" charset="-128"/>
            </a:endParaRPr>
          </a:p>
        </p:txBody>
      </p:sp>
      <p:pic>
        <p:nvPicPr>
          <p:cNvPr id="41" name="Picture 40" descr="A group of pixelated objects&#10;&#10;Description automatically generated">
            <a:extLst>
              <a:ext uri="{FF2B5EF4-FFF2-40B4-BE49-F238E27FC236}">
                <a16:creationId xmlns:a16="http://schemas.microsoft.com/office/drawing/2014/main" id="{6ABBA83E-13F1-52C7-7E68-EC46CBFBD0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465"/>
          <a:stretch/>
        </p:blipFill>
        <p:spPr>
          <a:xfrm rot="3156945">
            <a:off x="-1328020" y="925807"/>
            <a:ext cx="2907606" cy="2283460"/>
          </a:xfrm>
          <a:prstGeom prst="rect">
            <a:avLst/>
          </a:prstGeom>
        </p:spPr>
      </p:pic>
      <p:pic>
        <p:nvPicPr>
          <p:cNvPr id="34" name="Picture 33" descr="A group of pixelated objects&#10;&#10;Description automatically generated">
            <a:extLst>
              <a:ext uri="{FF2B5EF4-FFF2-40B4-BE49-F238E27FC236}">
                <a16:creationId xmlns:a16="http://schemas.microsoft.com/office/drawing/2014/main" id="{8B1146C5-F633-3F5C-23E1-963A278D52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7" t="30735" r="35088" b="-1436"/>
          <a:stretch/>
        </p:blipFill>
        <p:spPr>
          <a:xfrm rot="20095715">
            <a:off x="9982657" y="927205"/>
            <a:ext cx="1698245" cy="2789875"/>
          </a:xfrm>
          <a:prstGeom prst="rect">
            <a:avLst/>
          </a:prstGeom>
        </p:spPr>
      </p:pic>
      <p:pic>
        <p:nvPicPr>
          <p:cNvPr id="35" name="Picture 34" descr="A group of pixelated objects&#10;&#10;Description automatically generated">
            <a:extLst>
              <a:ext uri="{FF2B5EF4-FFF2-40B4-BE49-F238E27FC236}">
                <a16:creationId xmlns:a16="http://schemas.microsoft.com/office/drawing/2014/main" id="{524DD031-04AF-59C6-5AC1-C003D5AE2D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2" t="11104" r="64456" b="-1435"/>
          <a:stretch/>
        </p:blipFill>
        <p:spPr>
          <a:xfrm rot="6323237">
            <a:off x="6475509" y="3743105"/>
            <a:ext cx="911402" cy="1253458"/>
          </a:xfrm>
          <a:prstGeom prst="rect">
            <a:avLst/>
          </a:prstGeom>
        </p:spPr>
      </p:pic>
      <p:pic>
        <p:nvPicPr>
          <p:cNvPr id="42" name="Picture 41" descr="Cartoon of a dragon&#10;&#10;Description automatically generated">
            <a:extLst>
              <a:ext uri="{FF2B5EF4-FFF2-40B4-BE49-F238E27FC236}">
                <a16:creationId xmlns:a16="http://schemas.microsoft.com/office/drawing/2014/main" id="{A41F3CCB-EB33-E493-76F2-93AB191786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15" y="-248518"/>
            <a:ext cx="3515921" cy="29414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9910F4-F627-FCEC-7165-749CD60CDEE1}"/>
              </a:ext>
            </a:extLst>
          </p:cNvPr>
          <p:cNvSpPr txBox="1"/>
          <p:nvPr/>
        </p:nvSpPr>
        <p:spPr>
          <a:xfrm>
            <a:off x="9064328" y="5598874"/>
            <a:ext cx="1309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 err="1">
                <a:solidFill>
                  <a:schemeClr val="bg1"/>
                </a:solidFill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Github</a:t>
            </a:r>
            <a:endParaRPr lang="en-ID" sz="1200" dirty="0">
              <a:solidFill>
                <a:schemeClr val="bg1"/>
              </a:solidFill>
              <a:latin typeface="HYWenHei-85W" panose="00020600040101010101" pitchFamily="18" charset="-128"/>
              <a:ea typeface="HYWenHei-85W" panose="00020600040101010101" pitchFamily="18" charset="-128"/>
              <a:cs typeface="HYWenHei-85W" panose="00020600040101010101" pitchFamily="18" charset="-128"/>
            </a:endParaRPr>
          </a:p>
        </p:txBody>
      </p:sp>
      <p:pic>
        <p:nvPicPr>
          <p:cNvPr id="4" name="Picture 3" descr="A black arrow pointing up&#10;&#10;Description automatically generated">
            <a:extLst>
              <a:ext uri="{FF2B5EF4-FFF2-40B4-BE49-F238E27FC236}">
                <a16:creationId xmlns:a16="http://schemas.microsoft.com/office/drawing/2014/main" id="{9FFCF180-1487-C48A-BE69-CC702B5BD6D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 rot="4792459">
            <a:off x="9169887" y="5930461"/>
            <a:ext cx="1097918" cy="92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369892-F4CF-D2D5-7A47-05C50520DAC0}"/>
              </a:ext>
            </a:extLst>
          </p:cNvPr>
          <p:cNvSpPr txBox="1"/>
          <p:nvPr/>
        </p:nvSpPr>
        <p:spPr>
          <a:xfrm rot="16200000">
            <a:off x="9658376" y="6020679"/>
            <a:ext cx="1618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dirty="0" err="1">
                <a:solidFill>
                  <a:schemeClr val="bg1"/>
                </a:solidFill>
                <a:latin typeface="Consolas" panose="020B0609020204030204" pitchFamily="49" charset="0"/>
                <a:ea typeface="HYWenHei-85W" panose="00020600040101010101" pitchFamily="18" charset="-128"/>
                <a:cs typeface="HYWenHei-85W" panose="00020600040101010101" pitchFamily="18" charset="-128"/>
              </a:rPr>
              <a:t>IRedDragonICY</a:t>
            </a:r>
            <a:endParaRPr lang="en-ID" sz="800" dirty="0">
              <a:solidFill>
                <a:schemeClr val="bg1"/>
              </a:solidFill>
              <a:latin typeface="Consolas" panose="020B0609020204030204" pitchFamily="49" charset="0"/>
              <a:ea typeface="HYWenHei-85W" panose="00020600040101010101" pitchFamily="18" charset="-128"/>
              <a:cs typeface="HYWenHei-85W" panose="00020600040101010101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3176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 descr="A yellow background with arrows&#10;&#10;Description automatically generated">
            <a:extLst>
              <a:ext uri="{FF2B5EF4-FFF2-40B4-BE49-F238E27FC236}">
                <a16:creationId xmlns:a16="http://schemas.microsoft.com/office/drawing/2014/main" id="{2B588A8E-9074-6299-5B4A-AD030A95F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056"/>
            <a:ext cx="12192000" cy="6429375"/>
          </a:xfrm>
          <a:prstGeom prst="rect">
            <a:avLst/>
          </a:prstGeom>
        </p:spPr>
      </p:pic>
      <p:pic>
        <p:nvPicPr>
          <p:cNvPr id="32" name="Picture 31" descr="A close up of a triangle&#10;&#10;Description automatically generated">
            <a:extLst>
              <a:ext uri="{FF2B5EF4-FFF2-40B4-BE49-F238E27FC236}">
                <a16:creationId xmlns:a16="http://schemas.microsoft.com/office/drawing/2014/main" id="{C99F56B7-1093-C496-5F04-B08D64AA5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988" y="2236549"/>
            <a:ext cx="12192000" cy="667385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D2FA2CF-8529-6C81-F3EB-E0A8B0870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88"/>
          <a:stretch/>
        </p:blipFill>
        <p:spPr bwMode="auto">
          <a:xfrm>
            <a:off x="0" y="0"/>
            <a:ext cx="1219200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 shot of a black rectangular object with orange and black text&#10;&#10;Description automatically generated">
            <a:extLst>
              <a:ext uri="{FF2B5EF4-FFF2-40B4-BE49-F238E27FC236}">
                <a16:creationId xmlns:a16="http://schemas.microsoft.com/office/drawing/2014/main" id="{D5AEB248-472A-C2DD-674A-153319804F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" y="2923847"/>
            <a:ext cx="3256859" cy="3934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84E77D-2D8D-7EE9-8C0C-A42E40C94081}"/>
              </a:ext>
            </a:extLst>
          </p:cNvPr>
          <p:cNvSpPr txBox="1"/>
          <p:nvPr/>
        </p:nvSpPr>
        <p:spPr>
          <a:xfrm>
            <a:off x="31201" y="3429000"/>
            <a:ext cx="31138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EF9847"/>
                </a:solidFill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South Tangerang City, Indonesian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0D4E5D2-0149-02A6-EBB3-BBD790AD2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" y="1889679"/>
            <a:ext cx="3256859" cy="103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478530-49B9-F79B-3A30-D33C34E9D235}"/>
              </a:ext>
            </a:extLst>
          </p:cNvPr>
          <p:cNvSpPr txBox="1"/>
          <p:nvPr/>
        </p:nvSpPr>
        <p:spPr>
          <a:xfrm>
            <a:off x="146586" y="2163370"/>
            <a:ext cx="2906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HOMETOWN</a:t>
            </a:r>
          </a:p>
        </p:txBody>
      </p:sp>
      <p:pic>
        <p:nvPicPr>
          <p:cNvPr id="18" name="Picture 17" descr="A screen shot of a black rectangular object with orange and black text&#10;&#10;Description automatically generated">
            <a:extLst>
              <a:ext uri="{FF2B5EF4-FFF2-40B4-BE49-F238E27FC236}">
                <a16:creationId xmlns:a16="http://schemas.microsoft.com/office/drawing/2014/main" id="{0FA7392A-BA65-EA4F-8352-93A8F4392F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766" y="2923847"/>
            <a:ext cx="3256859" cy="39344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CB4241-A638-0DE5-BA2A-2CC8EE6F049F}"/>
              </a:ext>
            </a:extLst>
          </p:cNvPr>
          <p:cNvSpPr txBox="1"/>
          <p:nvPr/>
        </p:nvSpPr>
        <p:spPr>
          <a:xfrm>
            <a:off x="3541138" y="3921581"/>
            <a:ext cx="29761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EF9847"/>
                </a:solidFill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Drawing</a:t>
            </a:r>
          </a:p>
          <a:p>
            <a:pPr algn="ctr"/>
            <a:r>
              <a:rPr lang="en-US" sz="4000" dirty="0">
                <a:solidFill>
                  <a:srgbClr val="EF9847"/>
                </a:solidFill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and</a:t>
            </a:r>
          </a:p>
          <a:p>
            <a:pPr algn="ctr"/>
            <a:r>
              <a:rPr lang="en-US" sz="4000" dirty="0">
                <a:solidFill>
                  <a:srgbClr val="EF9847"/>
                </a:solidFill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Gaming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F5B786E9-089B-72E4-8B88-F85AC4FC8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765" y="1889679"/>
            <a:ext cx="3256859" cy="103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DFB326-C385-5A97-5027-2C11E6176021}"/>
              </a:ext>
            </a:extLst>
          </p:cNvPr>
          <p:cNvSpPr txBox="1"/>
          <p:nvPr/>
        </p:nvSpPr>
        <p:spPr>
          <a:xfrm>
            <a:off x="3541138" y="2163370"/>
            <a:ext cx="2906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HOBBY</a:t>
            </a:r>
          </a:p>
        </p:txBody>
      </p:sp>
      <p:pic>
        <p:nvPicPr>
          <p:cNvPr id="22" name="Picture 21" descr="A screen shot of a black rectangular object with orange and black text&#10;&#10;Description automatically generated">
            <a:extLst>
              <a:ext uri="{FF2B5EF4-FFF2-40B4-BE49-F238E27FC236}">
                <a16:creationId xmlns:a16="http://schemas.microsoft.com/office/drawing/2014/main" id="{E24D301D-B626-CA88-F812-CA02C255C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17" y="2923847"/>
            <a:ext cx="3256859" cy="39344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C327139-AD94-E847-2A20-F444EBD2D4A4}"/>
              </a:ext>
            </a:extLst>
          </p:cNvPr>
          <p:cNvSpPr txBox="1"/>
          <p:nvPr/>
        </p:nvSpPr>
        <p:spPr>
          <a:xfrm>
            <a:off x="6935689" y="4250188"/>
            <a:ext cx="2976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EF9847"/>
                </a:solidFill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Watching Anime</a:t>
            </a: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39C218F0-5D98-4404-7FF4-6914E0A9F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316" y="1889679"/>
            <a:ext cx="3256859" cy="103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7462129-8D87-74DD-47FC-71FC0C0AA7D8}"/>
              </a:ext>
            </a:extLst>
          </p:cNvPr>
          <p:cNvSpPr txBox="1"/>
          <p:nvPr/>
        </p:nvSpPr>
        <p:spPr>
          <a:xfrm>
            <a:off x="6935689" y="2206708"/>
            <a:ext cx="2906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FAVORITE MOVIE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01223CB-A884-11C9-6324-A5E34B18E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06849" y="339531"/>
            <a:ext cx="4100327" cy="88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27325E-78BA-A4D9-B622-97E0FF1B81D2}"/>
              </a:ext>
            </a:extLst>
          </p:cNvPr>
          <p:cNvSpPr txBox="1"/>
          <p:nvPr/>
        </p:nvSpPr>
        <p:spPr>
          <a:xfrm>
            <a:off x="4006849" y="456056"/>
            <a:ext cx="4100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PERSONAL INFO</a:t>
            </a:r>
          </a:p>
        </p:txBody>
      </p:sp>
      <p:pic>
        <p:nvPicPr>
          <p:cNvPr id="2056" name="Picture 8" descr="Mualani Transparent">
            <a:extLst>
              <a:ext uri="{FF2B5EF4-FFF2-40B4-BE49-F238E27FC236}">
                <a16:creationId xmlns:a16="http://schemas.microsoft.com/office/drawing/2014/main" id="{18719967-8759-D0DC-C827-5AF6A7DFB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8"/>
          <a:stretch/>
        </p:blipFill>
        <p:spPr bwMode="auto">
          <a:xfrm>
            <a:off x="7134007" y="2336800"/>
            <a:ext cx="7442760" cy="60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164C0053-8358-29EA-B7D0-2356C4278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488" y="3987884"/>
            <a:ext cx="2231092" cy="397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4683375-ED47-0DB5-2EDA-2854943DA5D5}"/>
              </a:ext>
            </a:extLst>
          </p:cNvPr>
          <p:cNvGrpSpPr/>
          <p:nvPr/>
        </p:nvGrpSpPr>
        <p:grpSpPr>
          <a:xfrm>
            <a:off x="10972853" y="228186"/>
            <a:ext cx="1038211" cy="983789"/>
            <a:chOff x="10972853" y="228186"/>
            <a:chExt cx="1038211" cy="983789"/>
          </a:xfrm>
        </p:grpSpPr>
        <p:pic>
          <p:nvPicPr>
            <p:cNvPr id="34" name="Picture 6">
              <a:extLst>
                <a:ext uri="{FF2B5EF4-FFF2-40B4-BE49-F238E27FC236}">
                  <a16:creationId xmlns:a16="http://schemas.microsoft.com/office/drawing/2014/main" id="{7D27A774-47E0-DEDA-E542-CAF94D113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2853" y="228186"/>
              <a:ext cx="1038211" cy="983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50C3CB4-FAA5-50FD-049C-ED3AA8C743E9}"/>
                </a:ext>
              </a:extLst>
            </p:cNvPr>
            <p:cNvSpPr txBox="1"/>
            <p:nvPr/>
          </p:nvSpPr>
          <p:spPr>
            <a:xfrm>
              <a:off x="11127102" y="557511"/>
              <a:ext cx="7765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HYWenHei-85W" panose="00020600040101010101" pitchFamily="18" charset="-128"/>
                  <a:ea typeface="HYWenHei-85W" panose="00020600040101010101" pitchFamily="18" charset="-128"/>
                  <a:cs typeface="HYWenHei-85W" panose="00020600040101010101" pitchFamily="18" charset="-128"/>
                </a:rPr>
                <a:t>02</a:t>
              </a:r>
            </a:p>
          </p:txBody>
        </p:sp>
      </p:grpSp>
      <p:pic>
        <p:nvPicPr>
          <p:cNvPr id="2062" name="Picture 14">
            <a:extLst>
              <a:ext uri="{FF2B5EF4-FFF2-40B4-BE49-F238E27FC236}">
                <a16:creationId xmlns:a16="http://schemas.microsoft.com/office/drawing/2014/main" id="{D2DD0129-61F3-F358-4BA9-25FF1465F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455" y="5902087"/>
            <a:ext cx="488632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5D34AA6-2CD9-DA5E-B49A-C9DC15F6A7E0}"/>
              </a:ext>
            </a:extLst>
          </p:cNvPr>
          <p:cNvSpPr txBox="1"/>
          <p:nvPr/>
        </p:nvSpPr>
        <p:spPr>
          <a:xfrm>
            <a:off x="4568955" y="6158073"/>
            <a:ext cx="297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F9847"/>
                </a:solidFill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Mission: Finishing SPM</a:t>
            </a:r>
          </a:p>
        </p:txBody>
      </p:sp>
      <p:pic>
        <p:nvPicPr>
          <p:cNvPr id="63" name="Picture 62" descr="Cartoon of a bird&#10;&#10;Description automatically generated">
            <a:extLst>
              <a:ext uri="{FF2B5EF4-FFF2-40B4-BE49-F238E27FC236}">
                <a16:creationId xmlns:a16="http://schemas.microsoft.com/office/drawing/2014/main" id="{6EB24369-ECC3-C6BE-8449-3875D98449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5932">
            <a:off x="8246089" y="267021"/>
            <a:ext cx="2657206" cy="1954505"/>
          </a:xfrm>
          <a:prstGeom prst="rect">
            <a:avLst/>
          </a:prstGeom>
        </p:spPr>
      </p:pic>
      <p:sp>
        <p:nvSpPr>
          <p:cNvPr id="2048" name="TextBox 2047">
            <a:extLst>
              <a:ext uri="{FF2B5EF4-FFF2-40B4-BE49-F238E27FC236}">
                <a16:creationId xmlns:a16="http://schemas.microsoft.com/office/drawing/2014/main" id="{5D95F98C-AB8D-6A5E-9136-FF999939293C}"/>
              </a:ext>
            </a:extLst>
          </p:cNvPr>
          <p:cNvSpPr txBox="1"/>
          <p:nvPr/>
        </p:nvSpPr>
        <p:spPr>
          <a:xfrm rot="1761337">
            <a:off x="9645760" y="531114"/>
            <a:ext cx="2037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  <a:ea typeface="HYWenHei-85W" panose="00020600040101010101" pitchFamily="18" charset="-128"/>
                <a:cs typeface="HYWenHei-85W" panose="00020600040101010101" pitchFamily="18" charset="-128"/>
              </a:rPr>
              <a:t>Gazzz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Comic Sans MS" panose="030F0702030302020204" pitchFamily="66" charset="0"/>
              <a:ea typeface="HYWenHei-85W" panose="00020600040101010101" pitchFamily="18" charset="-128"/>
              <a:cs typeface="HYWenHei-85W" panose="00020600040101010101" pitchFamily="18" charset="-128"/>
            </a:endParaRPr>
          </a:p>
        </p:txBody>
      </p:sp>
      <p:pic>
        <p:nvPicPr>
          <p:cNvPr id="2051" name="Picture 2050" descr="A screenshot of a video game&#10;&#10;Description automatically generated">
            <a:extLst>
              <a:ext uri="{FF2B5EF4-FFF2-40B4-BE49-F238E27FC236}">
                <a16:creationId xmlns:a16="http://schemas.microsoft.com/office/drawing/2014/main" id="{F01F5D6B-07D5-B91B-E426-566EDF6403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2" t="66112" r="33333"/>
          <a:stretch/>
        </p:blipFill>
        <p:spPr>
          <a:xfrm>
            <a:off x="1529719" y="748443"/>
            <a:ext cx="1143000" cy="11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38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25C5154-F119-1687-6BD9-FD003E57B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2667002"/>
            <a:ext cx="6858001" cy="1219200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037A2D0-5687-9C5C-D363-EC602C0B0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039100" y="2705100"/>
            <a:ext cx="68580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CCDCEDC-0356-F2AC-8927-5374E5D6F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4" y="305498"/>
            <a:ext cx="4790356" cy="75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BCD9C3-3B6D-FCD3-3527-14448CEA9BFA}"/>
              </a:ext>
            </a:extLst>
          </p:cNvPr>
          <p:cNvSpPr txBox="1"/>
          <p:nvPr/>
        </p:nvSpPr>
        <p:spPr>
          <a:xfrm>
            <a:off x="114300" y="416840"/>
            <a:ext cx="534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PROPOSED APPS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241F9A-0BB7-C5FE-FBFB-108064B1F1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740" y="411161"/>
            <a:ext cx="3387115" cy="60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blue and black logo&#10;&#10;Description automatically generated">
            <a:extLst>
              <a:ext uri="{FF2B5EF4-FFF2-40B4-BE49-F238E27FC236}">
                <a16:creationId xmlns:a16="http://schemas.microsoft.com/office/drawing/2014/main" id="{78E231FB-D986-BAB6-D091-496D64E665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3" t="24387" r="31127" b="28857"/>
          <a:stretch/>
        </p:blipFill>
        <p:spPr>
          <a:xfrm>
            <a:off x="368190" y="1480013"/>
            <a:ext cx="1892300" cy="2197101"/>
          </a:xfrm>
          <a:prstGeom prst="rect">
            <a:avLst/>
          </a:prstGeom>
        </p:spPr>
      </p:pic>
      <p:pic>
        <p:nvPicPr>
          <p:cNvPr id="23" name="Picture 22" descr="A white wall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AA8EA4F6-41BA-B471-D889-522711A119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379007" y="1436108"/>
            <a:ext cx="6397976" cy="51163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3875D3-7722-6C2C-AA2B-35773824DA46}"/>
              </a:ext>
            </a:extLst>
          </p:cNvPr>
          <p:cNvSpPr txBox="1"/>
          <p:nvPr/>
        </p:nvSpPr>
        <p:spPr>
          <a:xfrm>
            <a:off x="4243582" y="2046984"/>
            <a:ext cx="3387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V.I.X.E.V.I.A.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ECF58D-6F3B-849E-99B6-5B10612BF5CE}"/>
              </a:ext>
            </a:extLst>
          </p:cNvPr>
          <p:cNvSpPr txBox="1"/>
          <p:nvPr/>
        </p:nvSpPr>
        <p:spPr>
          <a:xfrm>
            <a:off x="2379007" y="3468426"/>
            <a:ext cx="639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Virtual Interactive and </a:t>
            </a:r>
            <a:r>
              <a:rPr lang="en-ID" sz="1400" dirty="0" err="1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Xpressive</a:t>
            </a:r>
            <a:r>
              <a:rPr lang="en-ID" sz="1400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 Entertainment Visual Idol Avatar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EE7EC9-4739-4CB8-7500-C8220CEA808D}"/>
              </a:ext>
            </a:extLst>
          </p:cNvPr>
          <p:cNvSpPr txBox="1"/>
          <p:nvPr/>
        </p:nvSpPr>
        <p:spPr>
          <a:xfrm>
            <a:off x="2430010" y="3866699"/>
            <a:ext cx="62959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i="0" dirty="0">
                <a:effectLst/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An AI-powered Virtual YouTuber (</a:t>
            </a:r>
            <a:r>
              <a:rPr lang="en-US" sz="2000" i="0" dirty="0" err="1">
                <a:effectLst/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Vtuber</a:t>
            </a:r>
            <a:r>
              <a:rPr lang="en-US" sz="2000" i="0" dirty="0">
                <a:effectLst/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) utilizing Google's Gemini language model to create engaging, personalized, and context-aware interactions. </a:t>
            </a:r>
            <a:endParaRPr lang="en-ID" sz="2000" dirty="0">
              <a:latin typeface="HYWenHei-85W" panose="00020600040101010101" pitchFamily="18" charset="-128"/>
              <a:ea typeface="HYWenHei-85W" panose="00020600040101010101" pitchFamily="18" charset="-128"/>
              <a:cs typeface="HYWenHei-85W" panose="00020600040101010101" pitchFamily="18" charset="-128"/>
            </a:endParaRP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AFDEEE1F-C06E-B79A-47DF-45A936760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90" y="4194330"/>
            <a:ext cx="200977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FA56C9BD-8296-0304-2D7E-ABDC071FF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18" y="5059772"/>
            <a:ext cx="662940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AD3AB22-FAF4-8F08-87E2-11AF6EDE5477}"/>
              </a:ext>
            </a:extLst>
          </p:cNvPr>
          <p:cNvSpPr/>
          <p:nvPr/>
        </p:nvSpPr>
        <p:spPr>
          <a:xfrm>
            <a:off x="5153943" y="5996301"/>
            <a:ext cx="3489805" cy="251015"/>
          </a:xfrm>
          <a:prstGeom prst="rect">
            <a:avLst/>
          </a:prstGeom>
          <a:solidFill>
            <a:srgbClr val="AC82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Make Anime real with AI!!!</a:t>
            </a:r>
            <a:endParaRPr lang="en-ID" dirty="0">
              <a:latin typeface="HYWenHei-85W" panose="00020600040101010101" pitchFamily="18" charset="-128"/>
              <a:ea typeface="HYWenHei-85W" panose="00020600040101010101" pitchFamily="18" charset="-128"/>
              <a:cs typeface="HYWenHei-85W" panose="00020600040101010101" pitchFamily="18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F767E4-6E42-4A23-C135-A0DEF7FE9F4E}"/>
              </a:ext>
            </a:extLst>
          </p:cNvPr>
          <p:cNvSpPr/>
          <p:nvPr/>
        </p:nvSpPr>
        <p:spPr>
          <a:xfrm rot="18071167">
            <a:off x="8589866" y="5864542"/>
            <a:ext cx="80329" cy="356103"/>
          </a:xfrm>
          <a:prstGeom prst="rect">
            <a:avLst/>
          </a:prstGeom>
          <a:solidFill>
            <a:srgbClr val="D0A6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HYWenHei-85W" panose="00020600040101010101" pitchFamily="18" charset="-128"/>
              <a:ea typeface="HYWenHei-85W" panose="00020600040101010101" pitchFamily="18" charset="-128"/>
              <a:cs typeface="HYWenHei-85W" panose="00020600040101010101" pitchFamily="18" charset="-128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1C210C-CAC5-3C60-00C6-4B1C3C2D922F}"/>
              </a:ext>
            </a:extLst>
          </p:cNvPr>
          <p:cNvGrpSpPr/>
          <p:nvPr/>
        </p:nvGrpSpPr>
        <p:grpSpPr>
          <a:xfrm>
            <a:off x="10972853" y="228186"/>
            <a:ext cx="1038211" cy="983789"/>
            <a:chOff x="10972853" y="228186"/>
            <a:chExt cx="1038211" cy="983789"/>
          </a:xfrm>
        </p:grpSpPr>
        <p:pic>
          <p:nvPicPr>
            <p:cNvPr id="27" name="Picture 6">
              <a:extLst>
                <a:ext uri="{FF2B5EF4-FFF2-40B4-BE49-F238E27FC236}">
                  <a16:creationId xmlns:a16="http://schemas.microsoft.com/office/drawing/2014/main" id="{27FD9A00-D51C-36E2-C955-7D200A58C4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2853" y="228186"/>
              <a:ext cx="1038211" cy="983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178EB41-F72A-621C-3091-8685EDCBB2C3}"/>
                </a:ext>
              </a:extLst>
            </p:cNvPr>
            <p:cNvSpPr txBox="1"/>
            <p:nvPr/>
          </p:nvSpPr>
          <p:spPr>
            <a:xfrm>
              <a:off x="11127102" y="557511"/>
              <a:ext cx="7765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HYWenHei-85W" panose="00020600040101010101" pitchFamily="18" charset="-128"/>
                  <a:ea typeface="HYWenHei-85W" panose="00020600040101010101" pitchFamily="18" charset="-128"/>
                  <a:cs typeface="HYWenHei-85W" panose="00020600040101010101" pitchFamily="18" charset="-128"/>
                </a:rPr>
                <a:t>03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ECDE097-51D0-2D09-2EE6-BBAED7DC2E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9884">
            <a:off x="5779556" y="-141298"/>
            <a:ext cx="3175202" cy="230311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A0D7176-E27A-5FA3-5D16-A84683C5AE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86897" y="5907429"/>
            <a:ext cx="858651" cy="858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CFB54B-95A3-AD82-BC6B-8E1A2E5651BA}"/>
              </a:ext>
            </a:extLst>
          </p:cNvPr>
          <p:cNvSpPr txBox="1"/>
          <p:nvPr/>
        </p:nvSpPr>
        <p:spPr>
          <a:xfrm>
            <a:off x="9812993" y="6260003"/>
            <a:ext cx="23225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100" i="0" dirty="0">
                <a:solidFill>
                  <a:schemeClr val="bg1"/>
                </a:solidFill>
                <a:effectLst/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Powered with Gemini 1.5 Pro*</a:t>
            </a:r>
            <a:endParaRPr lang="en-ID" sz="1100" dirty="0">
              <a:solidFill>
                <a:schemeClr val="bg1"/>
              </a:solidFill>
              <a:latin typeface="HYWenHei-85W" panose="00020600040101010101" pitchFamily="18" charset="-128"/>
              <a:ea typeface="HYWenHei-85W" panose="00020600040101010101" pitchFamily="18" charset="-128"/>
              <a:cs typeface="HYWenHei-85W" panose="00020600040101010101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5515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5" name="Picture 7174" descr="A orange background with a design&#10;&#10;Description automatically generated">
            <a:extLst>
              <a:ext uri="{FF2B5EF4-FFF2-40B4-BE49-F238E27FC236}">
                <a16:creationId xmlns:a16="http://schemas.microsoft.com/office/drawing/2014/main" id="{5C8755E1-4C8E-57F7-1A86-7572AE3B2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0829"/>
            <a:ext cx="12192000" cy="6429375"/>
          </a:xfrm>
          <a:prstGeom prst="rect">
            <a:avLst/>
          </a:prstGeom>
        </p:spPr>
      </p:pic>
      <p:pic>
        <p:nvPicPr>
          <p:cNvPr id="29" name="Picture 28" descr="A close up of a yellow and black background&#10;&#10;Description automatically generated">
            <a:extLst>
              <a:ext uri="{FF2B5EF4-FFF2-40B4-BE49-F238E27FC236}">
                <a16:creationId xmlns:a16="http://schemas.microsoft.com/office/drawing/2014/main" id="{6B4E6C8F-FD36-C22C-59F1-32575B70F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809" y="5881539"/>
            <a:ext cx="7733333" cy="1092063"/>
          </a:xfrm>
          <a:prstGeom prst="rect">
            <a:avLst/>
          </a:prstGeom>
        </p:spPr>
      </p:pic>
      <p:pic>
        <p:nvPicPr>
          <p:cNvPr id="4106" name="Picture 10" descr="Kinich web event transparent ">
            <a:extLst>
              <a:ext uri="{FF2B5EF4-FFF2-40B4-BE49-F238E27FC236}">
                <a16:creationId xmlns:a16="http://schemas.microsoft.com/office/drawing/2014/main" id="{E1531F47-BED8-81BD-97D0-89BD306BE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6025" y="222284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EE83BB3-463A-E4E3-F6B3-9323C70FA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112" y="182563"/>
            <a:ext cx="429577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003A1-A445-E7FB-D07F-5466D467EF0C}"/>
              </a:ext>
            </a:extLst>
          </p:cNvPr>
          <p:cNvSpPr txBox="1"/>
          <p:nvPr/>
        </p:nvSpPr>
        <p:spPr>
          <a:xfrm>
            <a:off x="4007644" y="742047"/>
            <a:ext cx="414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PROJECT MISSION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056DB9D-E9FA-6FD3-8DB1-FE29A72DC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447" y="1837423"/>
            <a:ext cx="2673339" cy="77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8397613-0B69-723A-9F51-459DC2C7C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25" y="3194759"/>
            <a:ext cx="310515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4247F5-B116-24F3-C57C-BD35059339D6}"/>
              </a:ext>
            </a:extLst>
          </p:cNvPr>
          <p:cNvSpPr txBox="1"/>
          <p:nvPr/>
        </p:nvSpPr>
        <p:spPr>
          <a:xfrm>
            <a:off x="859338" y="3305729"/>
            <a:ext cx="298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To make Waifu real with AI based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A5D71D-D00D-BDFA-C1C2-050B91F114A5}"/>
              </a:ext>
            </a:extLst>
          </p:cNvPr>
          <p:cNvSpPr txBox="1"/>
          <p:nvPr/>
        </p:nvSpPr>
        <p:spPr>
          <a:xfrm>
            <a:off x="1836996" y="1946805"/>
            <a:ext cx="2826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To move on after  breakup</a:t>
            </a:r>
          </a:p>
        </p:txBody>
      </p:sp>
      <p:pic>
        <p:nvPicPr>
          <p:cNvPr id="3080" name="Picture 8" descr="Mualani web event Transparent">
            <a:extLst>
              <a:ext uri="{FF2B5EF4-FFF2-40B4-BE49-F238E27FC236}">
                <a16:creationId xmlns:a16="http://schemas.microsoft.com/office/drawing/2014/main" id="{5474550B-340B-6AA6-E293-6F6E91761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46539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1B6C4F74-5FF3-853D-6ED2-86ED53A00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858" y="1851027"/>
            <a:ext cx="3829942" cy="110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363A93-1E6B-2CDF-BCED-0D11BA97FBCD}"/>
              </a:ext>
            </a:extLst>
          </p:cNvPr>
          <p:cNvSpPr txBox="1"/>
          <p:nvPr/>
        </p:nvSpPr>
        <p:spPr>
          <a:xfrm>
            <a:off x="6535242" y="1925762"/>
            <a:ext cx="34821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To create a captivating and lifelike virtual personality that can engage with users through natural conversations, visual interactions, and multimedia experiences.</a:t>
            </a:r>
            <a:endParaRPr lang="en-ID" sz="1200" dirty="0">
              <a:latin typeface="HYWenHei-85W" panose="00020600040101010101" pitchFamily="18" charset="-128"/>
              <a:ea typeface="HYWenHei-85W" panose="00020600040101010101" pitchFamily="18" charset="-128"/>
              <a:cs typeface="HYWenHei-85W" panose="00020600040101010101" pitchFamily="18" charset="-128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97000A-8641-24D7-53D9-27E9A15239EE}"/>
              </a:ext>
            </a:extLst>
          </p:cNvPr>
          <p:cNvGrpSpPr/>
          <p:nvPr/>
        </p:nvGrpSpPr>
        <p:grpSpPr>
          <a:xfrm>
            <a:off x="10972853" y="228186"/>
            <a:ext cx="1038211" cy="983789"/>
            <a:chOff x="10972853" y="228186"/>
            <a:chExt cx="1038211" cy="983789"/>
          </a:xfrm>
        </p:grpSpPr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A03F12D2-C2A9-FC1E-D1A8-EF5120381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2853" y="228186"/>
              <a:ext cx="1038211" cy="983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C39994-EB4F-6FF0-2B6A-BBDBA4556022}"/>
                </a:ext>
              </a:extLst>
            </p:cNvPr>
            <p:cNvSpPr txBox="1"/>
            <p:nvPr/>
          </p:nvSpPr>
          <p:spPr>
            <a:xfrm>
              <a:off x="11127102" y="557511"/>
              <a:ext cx="7765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HYWenHei-85W" panose="00020600040101010101" pitchFamily="18" charset="-128"/>
                  <a:ea typeface="HYWenHei-85W" panose="00020600040101010101" pitchFamily="18" charset="-128"/>
                  <a:cs typeface="HYWenHei-85W" panose="00020600040101010101" pitchFamily="18" charset="-128"/>
                </a:rPr>
                <a:t>04</a:t>
              </a:r>
            </a:p>
          </p:txBody>
        </p:sp>
      </p:grpSp>
      <p:pic>
        <p:nvPicPr>
          <p:cNvPr id="27" name="Picture 26" descr="A brown bear with a black background&#10;&#10;Description automatically generated">
            <a:extLst>
              <a:ext uri="{FF2B5EF4-FFF2-40B4-BE49-F238E27FC236}">
                <a16:creationId xmlns:a16="http://schemas.microsoft.com/office/drawing/2014/main" id="{80B168D1-4BA3-35BC-2AB9-196DF1D31D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112" y="1852617"/>
            <a:ext cx="715428" cy="923767"/>
          </a:xfrm>
          <a:prstGeom prst="rect">
            <a:avLst/>
          </a:prstGeom>
        </p:spPr>
      </p:pic>
      <p:pic>
        <p:nvPicPr>
          <p:cNvPr id="30" name="Picture 29" descr="A screenshot of a video game&#10;&#10;Description automatically generated">
            <a:extLst>
              <a:ext uri="{FF2B5EF4-FFF2-40B4-BE49-F238E27FC236}">
                <a16:creationId xmlns:a16="http://schemas.microsoft.com/office/drawing/2014/main" id="{FB02B7A5-3523-EBDE-6327-0012167CA3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6" t="46420" r="63437"/>
          <a:stretch/>
        </p:blipFill>
        <p:spPr>
          <a:xfrm>
            <a:off x="9552302" y="792221"/>
            <a:ext cx="1574800" cy="1816042"/>
          </a:xfrm>
          <a:prstGeom prst="rect">
            <a:avLst/>
          </a:prstGeom>
        </p:spPr>
      </p:pic>
      <p:pic>
        <p:nvPicPr>
          <p:cNvPr id="2055" name="Picture 2054" descr="A cartoon of eggs and twigs&#10;&#10;Description automatically generated">
            <a:extLst>
              <a:ext uri="{FF2B5EF4-FFF2-40B4-BE49-F238E27FC236}">
                <a16:creationId xmlns:a16="http://schemas.microsoft.com/office/drawing/2014/main" id="{4359DB1F-614D-C739-4B38-1AA14900DF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9" t="44722" r="25463"/>
          <a:stretch/>
        </p:blipFill>
        <p:spPr>
          <a:xfrm>
            <a:off x="-45125" y="1973589"/>
            <a:ext cx="1443347" cy="141761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6B4680E-B89D-6FB9-E60E-D4FBD52D4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2858471" y="3806228"/>
            <a:ext cx="8858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810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green and yellow lines&#10;&#10;Description automatically generated">
            <a:extLst>
              <a:ext uri="{FF2B5EF4-FFF2-40B4-BE49-F238E27FC236}">
                <a16:creationId xmlns:a16="http://schemas.microsoft.com/office/drawing/2014/main" id="{DE1AFA26-E264-4C06-7C57-2E48F569E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5461"/>
            <a:ext cx="12192000" cy="6572250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3DA1423E-9B8E-1C8C-9303-28C11DBCA1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88"/>
          <a:stretch/>
        </p:blipFill>
        <p:spPr bwMode="auto">
          <a:xfrm>
            <a:off x="0" y="0"/>
            <a:ext cx="1219200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5B95A568-56B8-5317-AD3C-BA6FC7B5A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57530" y="463317"/>
            <a:ext cx="8823326" cy="88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 shot of a black rectangular object with orange and black text&#10;&#10;Description automatically generated">
            <a:extLst>
              <a:ext uri="{FF2B5EF4-FFF2-40B4-BE49-F238E27FC236}">
                <a16:creationId xmlns:a16="http://schemas.microsoft.com/office/drawing/2014/main" id="{57949DAD-E965-F6CA-14CC-EBCFEBFBF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" y="2769146"/>
            <a:ext cx="3256859" cy="15148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0B747C-3039-EFC8-7C21-639E96156F77}"/>
              </a:ext>
            </a:extLst>
          </p:cNvPr>
          <p:cNvSpPr txBox="1"/>
          <p:nvPr/>
        </p:nvSpPr>
        <p:spPr>
          <a:xfrm>
            <a:off x="146586" y="3172604"/>
            <a:ext cx="29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EF9847"/>
                </a:solidFill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5 Months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565E2E86-8C63-4811-FB0B-8B9F3E064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" y="1734978"/>
            <a:ext cx="3256859" cy="103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BD9C80-F0AE-BCC1-5C45-B5FAAE0AE140}"/>
              </a:ext>
            </a:extLst>
          </p:cNvPr>
          <p:cNvSpPr txBox="1"/>
          <p:nvPr/>
        </p:nvSpPr>
        <p:spPr>
          <a:xfrm>
            <a:off x="146586" y="2008669"/>
            <a:ext cx="2906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Period/Time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28CEAB-F6D3-3BB8-8DBB-F1AB5A5F5A85}"/>
              </a:ext>
            </a:extLst>
          </p:cNvPr>
          <p:cNvSpPr txBox="1"/>
          <p:nvPr/>
        </p:nvSpPr>
        <p:spPr>
          <a:xfrm>
            <a:off x="1089561" y="624186"/>
            <a:ext cx="8559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PROJECT TIMELINE, COST &amp; STAKEHOLDERS</a:t>
            </a:r>
          </a:p>
        </p:txBody>
      </p:sp>
      <p:pic>
        <p:nvPicPr>
          <p:cNvPr id="15" name="Picture 14" descr="A screen shot of a black rectangular object with orange and black text&#10;&#10;Description automatically generated">
            <a:extLst>
              <a:ext uri="{FF2B5EF4-FFF2-40B4-BE49-F238E27FC236}">
                <a16:creationId xmlns:a16="http://schemas.microsoft.com/office/drawing/2014/main" id="{8D71D4E1-8686-CDA7-F3A4-879917A493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45" y="2769146"/>
            <a:ext cx="3256859" cy="39344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DFA7D1-D762-6FE1-827D-96798BE504F6}"/>
              </a:ext>
            </a:extLst>
          </p:cNvPr>
          <p:cNvSpPr txBox="1"/>
          <p:nvPr/>
        </p:nvSpPr>
        <p:spPr>
          <a:xfrm>
            <a:off x="5726717" y="3481579"/>
            <a:ext cx="29761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F9847"/>
                </a:solidFill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Project Developers</a:t>
            </a:r>
          </a:p>
          <a:p>
            <a:endParaRPr lang="en-US" dirty="0">
              <a:solidFill>
                <a:srgbClr val="EF9847"/>
              </a:solidFill>
              <a:latin typeface="HYWenHei-85W" panose="00020600040101010101" pitchFamily="18" charset="-128"/>
              <a:ea typeface="HYWenHei-85W" panose="00020600040101010101" pitchFamily="18" charset="-128"/>
              <a:cs typeface="HYWenHei-85W" panose="00020600040101010101" pitchFamily="18" charset="-128"/>
            </a:endParaRPr>
          </a:p>
          <a:p>
            <a:r>
              <a:rPr lang="en-US" dirty="0">
                <a:solidFill>
                  <a:srgbClr val="EF9847"/>
                </a:solidFill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Google Cloud Platform</a:t>
            </a:r>
          </a:p>
          <a:p>
            <a:endParaRPr lang="en-US" dirty="0">
              <a:solidFill>
                <a:srgbClr val="EF9847"/>
              </a:solidFill>
              <a:latin typeface="HYWenHei-85W" panose="00020600040101010101" pitchFamily="18" charset="-128"/>
              <a:ea typeface="HYWenHei-85W" panose="00020600040101010101" pitchFamily="18" charset="-128"/>
              <a:cs typeface="HYWenHei-85W" panose="00020600040101010101" pitchFamily="18" charset="-128"/>
            </a:endParaRPr>
          </a:p>
          <a:p>
            <a:r>
              <a:rPr lang="en-US" dirty="0">
                <a:solidFill>
                  <a:srgbClr val="EF9847"/>
                </a:solidFill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User and Community</a:t>
            </a:r>
          </a:p>
          <a:p>
            <a:endParaRPr lang="en-US" dirty="0">
              <a:solidFill>
                <a:srgbClr val="EF9847"/>
              </a:solidFill>
              <a:latin typeface="HYWenHei-85W" panose="00020600040101010101" pitchFamily="18" charset="-128"/>
              <a:ea typeface="HYWenHei-85W" panose="00020600040101010101" pitchFamily="18" charset="-128"/>
              <a:cs typeface="HYWenHei-85W" panose="00020600040101010101" pitchFamily="18" charset="-128"/>
            </a:endParaRPr>
          </a:p>
          <a:p>
            <a:r>
              <a:rPr lang="en-US" dirty="0">
                <a:solidFill>
                  <a:srgbClr val="EF9847"/>
                </a:solidFill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Open Source</a:t>
            </a:r>
          </a:p>
          <a:p>
            <a:endParaRPr lang="en-US" dirty="0">
              <a:solidFill>
                <a:srgbClr val="EF9847"/>
              </a:solidFill>
              <a:latin typeface="HYWenHei-85W" panose="00020600040101010101" pitchFamily="18" charset="-128"/>
              <a:ea typeface="HYWenHei-85W" panose="00020600040101010101" pitchFamily="18" charset="-128"/>
              <a:cs typeface="HYWenHei-85W" panose="00020600040101010101" pitchFamily="18" charset="-128"/>
            </a:endParaRPr>
          </a:p>
          <a:p>
            <a:r>
              <a:rPr lang="en-US" dirty="0">
                <a:solidFill>
                  <a:srgbClr val="EF9847"/>
                </a:solidFill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Hardware Provider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688728FB-AE29-882E-03BB-45C8E1E47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344" y="1734978"/>
            <a:ext cx="3256859" cy="103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A8A1CE-901F-A102-3AFB-B217FA8B60B5}"/>
              </a:ext>
            </a:extLst>
          </p:cNvPr>
          <p:cNvSpPr txBox="1"/>
          <p:nvPr/>
        </p:nvSpPr>
        <p:spPr>
          <a:xfrm>
            <a:off x="5726717" y="2008669"/>
            <a:ext cx="2906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Stakeholder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FD339BF6-5A26-C4A8-6615-5C5C0F5BB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" y="4283949"/>
            <a:ext cx="3256859" cy="103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A596D1-6442-31D2-7CF0-1A750ECBEA89}"/>
              </a:ext>
            </a:extLst>
          </p:cNvPr>
          <p:cNvSpPr txBox="1"/>
          <p:nvPr/>
        </p:nvSpPr>
        <p:spPr>
          <a:xfrm>
            <a:off x="146586" y="4557640"/>
            <a:ext cx="2906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Stakeholder</a:t>
            </a:r>
          </a:p>
        </p:txBody>
      </p:sp>
      <p:pic>
        <p:nvPicPr>
          <p:cNvPr id="23" name="Picture 22" descr="A screen shot of a black rectangular object with orange and black text&#10;&#10;Description automatically generated">
            <a:extLst>
              <a:ext uri="{FF2B5EF4-FFF2-40B4-BE49-F238E27FC236}">
                <a16:creationId xmlns:a16="http://schemas.microsoft.com/office/drawing/2014/main" id="{D43CA71F-DDC0-D1DE-7C2D-43DCFF050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" y="5293464"/>
            <a:ext cx="3256859" cy="15148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C365A72-654E-4E05-B0EB-335AF2224219}"/>
              </a:ext>
            </a:extLst>
          </p:cNvPr>
          <p:cNvSpPr txBox="1"/>
          <p:nvPr/>
        </p:nvSpPr>
        <p:spPr>
          <a:xfrm>
            <a:off x="-171362" y="5696922"/>
            <a:ext cx="29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EF9847"/>
                </a:solidFill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2.000 $</a:t>
            </a:r>
          </a:p>
        </p:txBody>
      </p:sp>
      <p:pic>
        <p:nvPicPr>
          <p:cNvPr id="5124" name="Picture 4" descr="Kachina Transparent ">
            <a:extLst>
              <a:ext uri="{FF2B5EF4-FFF2-40B4-BE49-F238E27FC236}">
                <a16:creationId xmlns:a16="http://schemas.microsoft.com/office/drawing/2014/main" id="{8EE56B7E-115B-0E96-8687-7BE135515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62"/>
          <a:stretch/>
        </p:blipFill>
        <p:spPr bwMode="auto">
          <a:xfrm>
            <a:off x="656865" y="1491224"/>
            <a:ext cx="53724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4264C325-D6BF-0349-E37D-976EC032943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712"/>
          <a:stretch/>
        </p:blipFill>
        <p:spPr bwMode="auto">
          <a:xfrm>
            <a:off x="8843203" y="4670359"/>
            <a:ext cx="3262630" cy="16935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2F3AFFE4-5307-898E-85F6-35F774C98225}"/>
              </a:ext>
            </a:extLst>
          </p:cNvPr>
          <p:cNvGrpSpPr/>
          <p:nvPr/>
        </p:nvGrpSpPr>
        <p:grpSpPr>
          <a:xfrm>
            <a:off x="10972853" y="228186"/>
            <a:ext cx="1038211" cy="983789"/>
            <a:chOff x="10972853" y="228186"/>
            <a:chExt cx="1038211" cy="983789"/>
          </a:xfrm>
        </p:grpSpPr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42CEC2B5-A4C1-664E-A784-774D61452A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2853" y="228186"/>
              <a:ext cx="1038211" cy="983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215188-D0AD-4335-8C3C-5F61692D7061}"/>
                </a:ext>
              </a:extLst>
            </p:cNvPr>
            <p:cNvSpPr txBox="1"/>
            <p:nvPr/>
          </p:nvSpPr>
          <p:spPr>
            <a:xfrm>
              <a:off x="11127102" y="557511"/>
              <a:ext cx="7765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HYWenHei-85W" panose="00020600040101010101" pitchFamily="18" charset="-128"/>
                  <a:ea typeface="HYWenHei-85W" panose="00020600040101010101" pitchFamily="18" charset="-128"/>
                  <a:cs typeface="HYWenHei-85W" panose="00020600040101010101" pitchFamily="18" charset="-128"/>
                </a:rPr>
                <a:t>05</a:t>
              </a:r>
            </a:p>
          </p:txBody>
        </p:sp>
      </p:grpSp>
      <p:pic>
        <p:nvPicPr>
          <p:cNvPr id="36" name="Picture 35" descr="A screenshot of a computer&#10;&#10;Description automatically generated">
            <a:extLst>
              <a:ext uri="{FF2B5EF4-FFF2-40B4-BE49-F238E27FC236}">
                <a16:creationId xmlns:a16="http://schemas.microsoft.com/office/drawing/2014/main" id="{C609AC90-F787-EEDB-097E-C861AF1369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4874" y="2713622"/>
            <a:ext cx="3050540" cy="1715770"/>
          </a:xfrm>
          <a:prstGeom prst="rect">
            <a:avLst/>
          </a:prstGeom>
        </p:spPr>
      </p:pic>
      <p:pic>
        <p:nvPicPr>
          <p:cNvPr id="35" name="Picture 34" descr="A green and yellow tree with white dots&#10;&#10;Description automatically generated">
            <a:extLst>
              <a:ext uri="{FF2B5EF4-FFF2-40B4-BE49-F238E27FC236}">
                <a16:creationId xmlns:a16="http://schemas.microsoft.com/office/drawing/2014/main" id="{1781E05E-A81E-59CB-1B61-C32B021B51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747" y="2455478"/>
            <a:ext cx="3050540" cy="465001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AC5C9E-E6A9-A917-0436-FBCE86A07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1023">
            <a:off x="11448441" y="4276314"/>
            <a:ext cx="67627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146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9" name="Picture 7178" descr="A silhouette of a hill with a blue sky&#10;&#10;Description automatically generated">
            <a:extLst>
              <a:ext uri="{FF2B5EF4-FFF2-40B4-BE49-F238E27FC236}">
                <a16:creationId xmlns:a16="http://schemas.microsoft.com/office/drawing/2014/main" id="{28ED8E52-4E51-2555-2194-F09AB20B5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1906"/>
            <a:ext cx="12192000" cy="9092566"/>
          </a:xfrm>
          <a:prstGeom prst="rect">
            <a:avLst/>
          </a:prstGeom>
        </p:spPr>
      </p:pic>
      <p:pic>
        <p:nvPicPr>
          <p:cNvPr id="7182" name="Picture 7181" descr="A colorful tree with many leaves&#10;&#10;Description automatically generated with medium confidence">
            <a:extLst>
              <a:ext uri="{FF2B5EF4-FFF2-40B4-BE49-F238E27FC236}">
                <a16:creationId xmlns:a16="http://schemas.microsoft.com/office/drawing/2014/main" id="{213316EB-402C-27FB-FCED-78952E50D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763" y="2124315"/>
            <a:ext cx="3120837" cy="4152925"/>
          </a:xfrm>
          <a:prstGeom prst="rect">
            <a:avLst/>
          </a:prstGeom>
        </p:spPr>
      </p:pic>
      <p:pic>
        <p:nvPicPr>
          <p:cNvPr id="7173" name="Picture 7172" descr="A triangular structure with many curved lines&#10;&#10;Description automatically generated with medium confidence">
            <a:extLst>
              <a:ext uri="{FF2B5EF4-FFF2-40B4-BE49-F238E27FC236}">
                <a16:creationId xmlns:a16="http://schemas.microsoft.com/office/drawing/2014/main" id="{1BD83C49-7C67-B177-960C-98DC3078E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075" y="927414"/>
            <a:ext cx="4772318" cy="3877508"/>
          </a:xfrm>
          <a:prstGeom prst="rect">
            <a:avLst/>
          </a:prstGeom>
        </p:spPr>
      </p:pic>
      <p:pic>
        <p:nvPicPr>
          <p:cNvPr id="7169" name="Picture 7168" descr="A colorful paint splatter on a black background&#10;&#10;Description automatically generated">
            <a:extLst>
              <a:ext uri="{FF2B5EF4-FFF2-40B4-BE49-F238E27FC236}">
                <a16:creationId xmlns:a16="http://schemas.microsoft.com/office/drawing/2014/main" id="{FC5894F0-0054-0150-891C-B36CAAAE06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751" y="3443202"/>
            <a:ext cx="8141243" cy="4229879"/>
          </a:xfrm>
          <a:prstGeom prst="rect">
            <a:avLst/>
          </a:prstGeom>
        </p:spPr>
      </p:pic>
      <p:pic>
        <p:nvPicPr>
          <p:cNvPr id="62" name="Picture 61" descr="A cartoon of a table&#10;&#10;Description automatically generated">
            <a:extLst>
              <a:ext uri="{FF2B5EF4-FFF2-40B4-BE49-F238E27FC236}">
                <a16:creationId xmlns:a16="http://schemas.microsoft.com/office/drawing/2014/main" id="{E3AFD825-0F4B-D692-000F-CFAB3ABF3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60476" y="4397029"/>
            <a:ext cx="7055760" cy="5962650"/>
          </a:xfrm>
          <a:prstGeom prst="rect">
            <a:avLst/>
          </a:prstGeom>
        </p:spPr>
      </p:pic>
      <p:pic>
        <p:nvPicPr>
          <p:cNvPr id="61" name="Picture 60" descr="A cartoon of a table&#10;&#10;Description automatically generated">
            <a:extLst>
              <a:ext uri="{FF2B5EF4-FFF2-40B4-BE49-F238E27FC236}">
                <a16:creationId xmlns:a16="http://schemas.microsoft.com/office/drawing/2014/main" id="{90F7F7DB-2CEB-C9E8-62C8-0796FA35B3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6175"/>
            <a:ext cx="7143750" cy="5962650"/>
          </a:xfrm>
          <a:prstGeom prst="rect">
            <a:avLst/>
          </a:prstGeom>
        </p:spPr>
      </p:pic>
      <p:pic>
        <p:nvPicPr>
          <p:cNvPr id="51" name="Picture 8">
            <a:extLst>
              <a:ext uri="{FF2B5EF4-FFF2-40B4-BE49-F238E27FC236}">
                <a16:creationId xmlns:a16="http://schemas.microsoft.com/office/drawing/2014/main" id="{DA8F329F-59FA-9402-2C5D-495C12965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82" b="27657"/>
          <a:stretch/>
        </p:blipFill>
        <p:spPr bwMode="auto">
          <a:xfrm>
            <a:off x="8771926" y="2580728"/>
            <a:ext cx="3990087" cy="107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white and blue diamond&#10;&#10;Description automatically generated">
            <a:extLst>
              <a:ext uri="{FF2B5EF4-FFF2-40B4-BE49-F238E27FC236}">
                <a16:creationId xmlns:a16="http://schemas.microsoft.com/office/drawing/2014/main" id="{C36429E8-AC9F-9372-41A4-50DF78EF9F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44630" y="-916418"/>
            <a:ext cx="2785754" cy="4867736"/>
          </a:xfrm>
          <a:prstGeom prst="rect">
            <a:avLst/>
          </a:prstGeom>
        </p:spPr>
      </p:pic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D572D89-359F-7AF8-DF02-1773B875A1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031" y="5641282"/>
            <a:ext cx="7680000" cy="1503390"/>
          </a:xfrm>
          <a:prstGeom prst="rect">
            <a:avLst/>
          </a:prstGeom>
        </p:spPr>
      </p:pic>
      <p:pic>
        <p:nvPicPr>
          <p:cNvPr id="27" name="Picture 26" descr="A person in a green shirt&#10;&#10;Description automatically generated">
            <a:extLst>
              <a:ext uri="{FF2B5EF4-FFF2-40B4-BE49-F238E27FC236}">
                <a16:creationId xmlns:a16="http://schemas.microsoft.com/office/drawing/2014/main" id="{3D165021-989D-D472-F895-E242F763CF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58" t="31438" r="31310"/>
          <a:stretch/>
        </p:blipFill>
        <p:spPr>
          <a:xfrm>
            <a:off x="5460300" y="4244012"/>
            <a:ext cx="1166383" cy="253992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FF8B6D9-E87B-3E99-6134-865D3CF4DDA8}"/>
              </a:ext>
            </a:extLst>
          </p:cNvPr>
          <p:cNvGrpSpPr/>
          <p:nvPr/>
        </p:nvGrpSpPr>
        <p:grpSpPr>
          <a:xfrm>
            <a:off x="10972853" y="228186"/>
            <a:ext cx="1038211" cy="983789"/>
            <a:chOff x="10972853" y="228186"/>
            <a:chExt cx="1038211" cy="983789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C6AA2A9F-EB5E-03CE-ADC8-C6E507AB8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2853" y="228186"/>
              <a:ext cx="1038211" cy="983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8341F4-44DC-9DEC-C1AE-539BC429F439}"/>
                </a:ext>
              </a:extLst>
            </p:cNvPr>
            <p:cNvSpPr txBox="1"/>
            <p:nvPr/>
          </p:nvSpPr>
          <p:spPr>
            <a:xfrm>
              <a:off x="11127102" y="557511"/>
              <a:ext cx="7765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HYWenHei-85W" panose="00020600040101010101" pitchFamily="18" charset="-128"/>
                  <a:ea typeface="HYWenHei-85W" panose="00020600040101010101" pitchFamily="18" charset="-128"/>
                  <a:cs typeface="HYWenHei-85W" panose="00020600040101010101" pitchFamily="18" charset="-128"/>
                </a:rPr>
                <a:t>06</a:t>
              </a:r>
            </a:p>
          </p:txBody>
        </p:sp>
      </p:grpSp>
      <p:pic>
        <p:nvPicPr>
          <p:cNvPr id="15" name="Picture 14" descr="A person bending over with his arms out&#10;&#10;Description automatically generated">
            <a:extLst>
              <a:ext uri="{FF2B5EF4-FFF2-40B4-BE49-F238E27FC236}">
                <a16:creationId xmlns:a16="http://schemas.microsoft.com/office/drawing/2014/main" id="{147E7D2F-5417-C2CC-627B-B2EFAE9A90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50" t="32410" r="31135"/>
          <a:stretch/>
        </p:blipFill>
        <p:spPr>
          <a:xfrm>
            <a:off x="6109177" y="3729887"/>
            <a:ext cx="1458428" cy="2903524"/>
          </a:xfrm>
          <a:prstGeom prst="rect">
            <a:avLst/>
          </a:prstGeom>
        </p:spPr>
      </p:pic>
      <p:pic>
        <p:nvPicPr>
          <p:cNvPr id="17" name="Picture 16" descr="A person standing with his arms crossed&#10;&#10;Description automatically generated">
            <a:extLst>
              <a:ext uri="{FF2B5EF4-FFF2-40B4-BE49-F238E27FC236}">
                <a16:creationId xmlns:a16="http://schemas.microsoft.com/office/drawing/2014/main" id="{8C3A8EB0-6A3C-C3D1-64F1-E1AE696343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7" r="28316"/>
          <a:stretch/>
        </p:blipFill>
        <p:spPr>
          <a:xfrm>
            <a:off x="142832" y="2676383"/>
            <a:ext cx="1570102" cy="4295772"/>
          </a:xfrm>
          <a:prstGeom prst="rect">
            <a:avLst/>
          </a:prstGeom>
        </p:spPr>
      </p:pic>
      <p:pic>
        <p:nvPicPr>
          <p:cNvPr id="19" name="Picture 18" descr="A person standing with his arms crossed&#10;&#10;Description automatically generated">
            <a:extLst>
              <a:ext uri="{FF2B5EF4-FFF2-40B4-BE49-F238E27FC236}">
                <a16:creationId xmlns:a16="http://schemas.microsoft.com/office/drawing/2014/main" id="{3FACE60F-EF05-C3FE-A2B2-73BAD171BA5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4" r="22423" b="15979"/>
          <a:stretch/>
        </p:blipFill>
        <p:spPr>
          <a:xfrm>
            <a:off x="1026368" y="3324799"/>
            <a:ext cx="1791234" cy="3609364"/>
          </a:xfrm>
          <a:prstGeom prst="rect">
            <a:avLst/>
          </a:prstGeom>
        </p:spPr>
      </p:pic>
      <p:pic>
        <p:nvPicPr>
          <p:cNvPr id="21" name="Picture 20" descr="A person standing with his arms crossed&#10;&#10;Description automatically generated">
            <a:extLst>
              <a:ext uri="{FF2B5EF4-FFF2-40B4-BE49-F238E27FC236}">
                <a16:creationId xmlns:a16="http://schemas.microsoft.com/office/drawing/2014/main" id="{24E3CCC2-A88E-FE0A-EE32-1530167057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15979" r="27394"/>
          <a:stretch/>
        </p:blipFill>
        <p:spPr>
          <a:xfrm>
            <a:off x="1923512" y="3257249"/>
            <a:ext cx="1669930" cy="3609366"/>
          </a:xfrm>
          <a:prstGeom prst="rect">
            <a:avLst/>
          </a:prstGeom>
        </p:spPr>
      </p:pic>
      <p:pic>
        <p:nvPicPr>
          <p:cNvPr id="23" name="Picture 22" descr="A person standing with his hands together&#10;&#10;Description automatically generated">
            <a:extLst>
              <a:ext uri="{FF2B5EF4-FFF2-40B4-BE49-F238E27FC236}">
                <a16:creationId xmlns:a16="http://schemas.microsoft.com/office/drawing/2014/main" id="{618ACFC5-2898-7B46-D9F8-A727189EDB7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4" r="28144"/>
          <a:stretch/>
        </p:blipFill>
        <p:spPr>
          <a:xfrm>
            <a:off x="2928167" y="2676383"/>
            <a:ext cx="1559957" cy="4295772"/>
          </a:xfrm>
          <a:prstGeom prst="rect">
            <a:avLst/>
          </a:prstGeom>
        </p:spPr>
      </p:pic>
      <p:pic>
        <p:nvPicPr>
          <p:cNvPr id="25" name="Picture 24" descr="A person standing with his hands together&#10;&#10;Description automatically generated">
            <a:extLst>
              <a:ext uri="{FF2B5EF4-FFF2-40B4-BE49-F238E27FC236}">
                <a16:creationId xmlns:a16="http://schemas.microsoft.com/office/drawing/2014/main" id="{0C2E4F96-0682-3249-35A1-F1B8C75D95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6" t="13457" r="28653" b="2521"/>
          <a:stretch/>
        </p:blipFill>
        <p:spPr>
          <a:xfrm>
            <a:off x="3802561" y="3244033"/>
            <a:ext cx="1669931" cy="36093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CAD6C2-2196-21FC-2962-FAFF1504C78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333" y="2666987"/>
            <a:ext cx="2177481" cy="388016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3FF5491-C596-73E8-6169-A5AB5FF362C7}"/>
              </a:ext>
            </a:extLst>
          </p:cNvPr>
          <p:cNvSpPr txBox="1"/>
          <p:nvPr/>
        </p:nvSpPr>
        <p:spPr>
          <a:xfrm rot="2094281">
            <a:off x="8066742" y="4539919"/>
            <a:ext cx="7879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Poff</a:t>
            </a:r>
            <a:endParaRPr lang="en-ID" sz="2000" dirty="0">
              <a:latin typeface="HYWenHei-85W" panose="00020600040101010101" pitchFamily="18" charset="-128"/>
              <a:ea typeface="HYWenHei-85W" panose="00020600040101010101" pitchFamily="18" charset="-128"/>
              <a:cs typeface="HYWenHei-85W" panose="00020600040101010101" pitchFamily="18" charset="-128"/>
            </a:endParaRPr>
          </a:p>
        </p:txBody>
      </p:sp>
      <p:pic>
        <p:nvPicPr>
          <p:cNvPr id="34" name="Picture 33" descr="A cloud of smoke on a black background&#10;&#10;Description automatically generated">
            <a:extLst>
              <a:ext uri="{FF2B5EF4-FFF2-40B4-BE49-F238E27FC236}">
                <a16:creationId xmlns:a16="http://schemas.microsoft.com/office/drawing/2014/main" id="{35B5084E-579C-4EEE-ABA6-269F76C30C1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7108016" y="4244012"/>
            <a:ext cx="2845949" cy="2728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405306-E2C2-0035-754B-1F931903E083}"/>
              </a:ext>
            </a:extLst>
          </p:cNvPr>
          <p:cNvSpPr txBox="1"/>
          <p:nvPr/>
        </p:nvSpPr>
        <p:spPr>
          <a:xfrm rot="21044617">
            <a:off x="5460867" y="3794579"/>
            <a:ext cx="2003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1" dirty="0"/>
              <a:t>口寄せの術</a:t>
            </a:r>
            <a:r>
              <a:rPr lang="en-US" altLang="ja-JP" sz="2400" b="1" dirty="0"/>
              <a:t>!!!</a:t>
            </a:r>
            <a:endParaRPr lang="en-ID" sz="24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F0AA16-05C9-D1F7-893A-332242A974CC}"/>
              </a:ext>
            </a:extLst>
          </p:cNvPr>
          <p:cNvSpPr txBox="1"/>
          <p:nvPr/>
        </p:nvSpPr>
        <p:spPr>
          <a:xfrm>
            <a:off x="1363851" y="1036811"/>
            <a:ext cx="2789251" cy="1448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34"/>
              </a:lnSpc>
            </a:pPr>
            <a:r>
              <a:rPr lang="en-US" sz="3200" b="1" spc="18" dirty="0">
                <a:solidFill>
                  <a:srgbClr val="001640"/>
                </a:solidFill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WAR CRY &amp; CHEERS</a:t>
            </a:r>
          </a:p>
        </p:txBody>
      </p:sp>
      <p:pic>
        <p:nvPicPr>
          <p:cNvPr id="50" name="Picture 49" descr="A colorful fan with black background&#10;&#10;Description automatically generated">
            <a:extLst>
              <a:ext uri="{FF2B5EF4-FFF2-40B4-BE49-F238E27FC236}">
                <a16:creationId xmlns:a16="http://schemas.microsoft.com/office/drawing/2014/main" id="{63FDD219-6061-9788-A00B-B68875AE1E8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9268">
            <a:off x="8776906" y="4739974"/>
            <a:ext cx="4924425" cy="254317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5D29D5E6-A611-2367-3407-6AB000019702}"/>
              </a:ext>
            </a:extLst>
          </p:cNvPr>
          <p:cNvSpPr/>
          <p:nvPr/>
        </p:nvSpPr>
        <p:spPr>
          <a:xfrm>
            <a:off x="9856163" y="2910325"/>
            <a:ext cx="1932450" cy="233431"/>
          </a:xfrm>
          <a:prstGeom prst="rect">
            <a:avLst/>
          </a:prstGeom>
          <a:solidFill>
            <a:srgbClr val="D6C4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7AD7ADD3-477B-5190-F0C5-B35FF1956F8C}"/>
              </a:ext>
            </a:extLst>
          </p:cNvPr>
          <p:cNvSpPr/>
          <p:nvPr/>
        </p:nvSpPr>
        <p:spPr>
          <a:xfrm rot="10982170">
            <a:off x="11246957" y="2779874"/>
            <a:ext cx="738839" cy="369205"/>
          </a:xfrm>
          <a:prstGeom prst="triangle">
            <a:avLst>
              <a:gd name="adj" fmla="val 0"/>
            </a:avLst>
          </a:prstGeom>
          <a:solidFill>
            <a:srgbClr val="E2C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69F4738-942C-17CF-63DD-714FCC2BF767}"/>
              </a:ext>
            </a:extLst>
          </p:cNvPr>
          <p:cNvSpPr/>
          <p:nvPr/>
        </p:nvSpPr>
        <p:spPr>
          <a:xfrm>
            <a:off x="9985497" y="3270006"/>
            <a:ext cx="2518831" cy="233431"/>
          </a:xfrm>
          <a:prstGeom prst="rect">
            <a:avLst/>
          </a:prstGeom>
          <a:solidFill>
            <a:srgbClr val="E593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093C31-6DD6-DD11-8609-89E7603A84C9}"/>
              </a:ext>
            </a:extLst>
          </p:cNvPr>
          <p:cNvSpPr txBox="1"/>
          <p:nvPr/>
        </p:nvSpPr>
        <p:spPr>
          <a:xfrm>
            <a:off x="9651179" y="2775334"/>
            <a:ext cx="2029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V.I.X.E.V.I.A.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ADFE27-15E6-FC20-CA73-D56536624091}"/>
              </a:ext>
            </a:extLst>
          </p:cNvPr>
          <p:cNvSpPr txBox="1"/>
          <p:nvPr/>
        </p:nvSpPr>
        <p:spPr>
          <a:xfrm>
            <a:off x="9263582" y="3203959"/>
            <a:ext cx="2845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AI </a:t>
            </a:r>
            <a:r>
              <a:rPr lang="en-US" sz="2000" b="1" dirty="0" err="1">
                <a:solidFill>
                  <a:schemeClr val="bg1"/>
                </a:solidFill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VTuber</a:t>
            </a:r>
            <a:endParaRPr lang="en-US" sz="2000" b="1" dirty="0">
              <a:solidFill>
                <a:schemeClr val="bg1"/>
              </a:solidFill>
              <a:latin typeface="HYWenHei-85W" panose="00020600040101010101" pitchFamily="18" charset="-128"/>
              <a:ea typeface="HYWenHei-85W" panose="00020600040101010101" pitchFamily="18" charset="-128"/>
              <a:cs typeface="HYWenHei-85W" panose="00020600040101010101" pitchFamily="18" charset="-128"/>
            </a:endParaRPr>
          </a:p>
        </p:txBody>
      </p:sp>
      <p:pic>
        <p:nvPicPr>
          <p:cNvPr id="7171" name="Picture 7170" descr="A screenshot of a video game&#10;&#10;Description automatically generated">
            <a:extLst>
              <a:ext uri="{FF2B5EF4-FFF2-40B4-BE49-F238E27FC236}">
                <a16:creationId xmlns:a16="http://schemas.microsoft.com/office/drawing/2014/main" id="{88009E26-6C1E-E9D2-3523-4C99BB3DCBE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26" y="5511101"/>
            <a:ext cx="1121521" cy="1387556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D8E0962B-188D-C01A-8C88-9F22E723A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8774">
            <a:off x="4916456" y="339665"/>
            <a:ext cx="3355380" cy="191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57BA65-2FF3-9E7E-6693-9462AD4DF7C8}"/>
              </a:ext>
            </a:extLst>
          </p:cNvPr>
          <p:cNvSpPr txBox="1"/>
          <p:nvPr/>
        </p:nvSpPr>
        <p:spPr>
          <a:xfrm rot="1219491">
            <a:off x="7152033" y="29247"/>
            <a:ext cx="2417990" cy="76944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en-US" altLang="ja-JP" sz="4400" b="1" dirty="0" err="1">
                <a:ln>
                  <a:solidFill>
                    <a:schemeClr val="tx1"/>
                  </a:solidFill>
                </a:ln>
                <a:solidFill>
                  <a:srgbClr val="EF66B3"/>
                </a:solidFill>
              </a:rPr>
              <a:t>Kakkoii</a:t>
            </a:r>
            <a:r>
              <a:rPr lang="en-US" altLang="ja-JP" sz="4400" b="1" dirty="0">
                <a:ln>
                  <a:solidFill>
                    <a:schemeClr val="tx1"/>
                  </a:solidFill>
                </a:ln>
                <a:solidFill>
                  <a:srgbClr val="EF66B3"/>
                </a:solidFill>
              </a:rPr>
              <a:t>!</a:t>
            </a:r>
            <a:endParaRPr lang="en-ID" sz="4400" b="1" dirty="0">
              <a:ln>
                <a:solidFill>
                  <a:schemeClr val="tx1"/>
                </a:solidFill>
              </a:ln>
              <a:solidFill>
                <a:srgbClr val="EF66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216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yellow background with arrows&#10;&#10;Description automatically generated">
            <a:extLst>
              <a:ext uri="{FF2B5EF4-FFF2-40B4-BE49-F238E27FC236}">
                <a16:creationId xmlns:a16="http://schemas.microsoft.com/office/drawing/2014/main" id="{D823735D-303D-D9CE-37DD-B9AE935C8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543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F40F898-8150-6E44-1370-E5EB6AEC7077}"/>
              </a:ext>
            </a:extLst>
          </p:cNvPr>
          <p:cNvGrpSpPr/>
          <p:nvPr/>
        </p:nvGrpSpPr>
        <p:grpSpPr>
          <a:xfrm>
            <a:off x="10972853" y="228186"/>
            <a:ext cx="1038211" cy="983789"/>
            <a:chOff x="10972853" y="228186"/>
            <a:chExt cx="1038211" cy="983789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A9AE467F-499A-3F82-4219-9A4B05D2A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2853" y="228186"/>
              <a:ext cx="1038211" cy="983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68F348-5414-81FD-1247-482EDB63A27F}"/>
                </a:ext>
              </a:extLst>
            </p:cNvPr>
            <p:cNvSpPr txBox="1"/>
            <p:nvPr/>
          </p:nvSpPr>
          <p:spPr>
            <a:xfrm>
              <a:off x="11127102" y="557511"/>
              <a:ext cx="7765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HYWenHei-85W" panose="00020600040101010101" pitchFamily="18" charset="-128"/>
                  <a:ea typeface="HYWenHei-85W" panose="00020600040101010101" pitchFamily="18" charset="-128"/>
                  <a:cs typeface="HYWenHei-85W" panose="00020600040101010101" pitchFamily="18" charset="-128"/>
                </a:rPr>
                <a:t>07</a:t>
              </a:r>
            </a:p>
          </p:txBody>
        </p:sp>
      </p:grpSp>
      <p:sp>
        <p:nvSpPr>
          <p:cNvPr id="14" name="TextBox 15">
            <a:extLst>
              <a:ext uri="{FF2B5EF4-FFF2-40B4-BE49-F238E27FC236}">
                <a16:creationId xmlns:a16="http://schemas.microsoft.com/office/drawing/2014/main" id="{255172EA-7BBD-784B-C737-5C70A1593A91}"/>
              </a:ext>
            </a:extLst>
          </p:cNvPr>
          <p:cNvSpPr txBox="1"/>
          <p:nvPr/>
        </p:nvSpPr>
        <p:spPr>
          <a:xfrm>
            <a:off x="1748842" y="662736"/>
            <a:ext cx="8998371" cy="601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1"/>
              </a:lnSpc>
            </a:pPr>
            <a:r>
              <a:rPr lang="en-US" sz="2400" spc="-11" dirty="0">
                <a:solidFill>
                  <a:schemeClr val="bg1"/>
                </a:solidFill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WHY THEY INVOLVE IN THIS PROJECT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2123D89E-CDBC-9615-CBFE-4611BA74DF3D}"/>
              </a:ext>
            </a:extLst>
          </p:cNvPr>
          <p:cNvSpPr txBox="1"/>
          <p:nvPr/>
        </p:nvSpPr>
        <p:spPr>
          <a:xfrm>
            <a:off x="1716452" y="160512"/>
            <a:ext cx="9256401" cy="673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0"/>
              </a:lnSpc>
            </a:pPr>
            <a:r>
              <a:rPr lang="en-US" sz="4400" b="1" spc="16" dirty="0">
                <a:solidFill>
                  <a:schemeClr val="bg1"/>
                </a:solidFill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5 STAKEHOLDERS</a:t>
            </a: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2FC2C434-5652-1C33-721C-D63DD7420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268" y="1388133"/>
            <a:ext cx="7369796" cy="101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F7E5032-1373-1A43-B27E-C52812151158}"/>
              </a:ext>
            </a:extLst>
          </p:cNvPr>
          <p:cNvSpPr txBox="1"/>
          <p:nvPr/>
        </p:nvSpPr>
        <p:spPr>
          <a:xfrm>
            <a:off x="4773341" y="1613483"/>
            <a:ext cx="7105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Project Developers:</a:t>
            </a:r>
          </a:p>
          <a:p>
            <a:pPr algn="just"/>
            <a:r>
              <a:rPr lang="en-US" sz="1800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The founders of V.I.X.E.V.I.A that makes exist right now.</a:t>
            </a:r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id="{B4D30F45-C933-034B-5776-715F1C7C8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06" y="2458126"/>
            <a:ext cx="7369796" cy="101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0482BC3-7263-7579-6944-9F0DE5531E2C}"/>
              </a:ext>
            </a:extLst>
          </p:cNvPr>
          <p:cNvSpPr txBox="1"/>
          <p:nvPr/>
        </p:nvSpPr>
        <p:spPr>
          <a:xfrm>
            <a:off x="3889379" y="2539750"/>
            <a:ext cx="65500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Google Cloud Platform:</a:t>
            </a:r>
          </a:p>
          <a:p>
            <a:pPr algn="just"/>
            <a:r>
              <a:rPr lang="en-US" sz="1800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Provides the infrastructure and tools, such as the Google Gemini model.</a:t>
            </a: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8880FDDB-70A4-78D7-9F6F-A08D4970E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686" y="3489990"/>
            <a:ext cx="7369796" cy="101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2E6CD5E-4C9F-7A8B-B39C-98205C7C7D30}"/>
              </a:ext>
            </a:extLst>
          </p:cNvPr>
          <p:cNvSpPr txBox="1"/>
          <p:nvPr/>
        </p:nvSpPr>
        <p:spPr>
          <a:xfrm>
            <a:off x="3149599" y="3551299"/>
            <a:ext cx="68058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User and Community:</a:t>
            </a:r>
          </a:p>
          <a:p>
            <a:pPr algn="just"/>
            <a:r>
              <a:rPr lang="en-US" sz="1800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The end-users and </a:t>
            </a:r>
            <a:r>
              <a:rPr lang="en-US" dirty="0" err="1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W</a:t>
            </a:r>
            <a:r>
              <a:rPr lang="en-US" sz="1800" dirty="0" err="1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eebs</a:t>
            </a:r>
            <a:r>
              <a:rPr lang="en-US" sz="1800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 community play a role in testing and providing feedback.</a:t>
            </a: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D5419FA6-6E61-6733-F8B8-CEC58506D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297" y="4535846"/>
            <a:ext cx="7369796" cy="101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58AC893-BBF9-222E-55B8-E56716F95202}"/>
              </a:ext>
            </a:extLst>
          </p:cNvPr>
          <p:cNvSpPr txBox="1"/>
          <p:nvPr/>
        </p:nvSpPr>
        <p:spPr>
          <a:xfrm>
            <a:off x="2376643" y="4680632"/>
            <a:ext cx="71056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Open Source:</a:t>
            </a:r>
          </a:p>
          <a:p>
            <a:pPr algn="just"/>
            <a:r>
              <a:rPr lang="en-US" sz="1800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Being an open-source project under the MIT license, external developers can access and contribute.</a:t>
            </a:r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1583A9B1-563F-6710-2400-FC4E19A0A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5635131"/>
            <a:ext cx="8588805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845DB3-B5FA-40F5-6C75-6B010F090F05}"/>
              </a:ext>
            </a:extLst>
          </p:cNvPr>
          <p:cNvSpPr txBox="1"/>
          <p:nvPr/>
        </p:nvSpPr>
        <p:spPr>
          <a:xfrm>
            <a:off x="585787" y="5684756"/>
            <a:ext cx="82205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Hardware Provider:</a:t>
            </a:r>
          </a:p>
          <a:p>
            <a:pPr algn="just"/>
            <a:r>
              <a:rPr lang="en-US" sz="1800" dirty="0"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Essential for providing the GPU and other hardware components needed to run the complex AI processes and ensure smooth rendering and real-time functionality of her.</a:t>
            </a:r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407E249D-08EC-6C86-902E-895F0235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7" b="99455" l="1354" r="97112">
                        <a14:foregroundMark x1="44765" y1="34455" x2="44314" y2="33000"/>
                        <a14:foregroundMark x1="50722" y1="38182" x2="46931" y2="46818"/>
                        <a14:foregroundMark x1="36282" y1="71727" x2="26805" y2="78636"/>
                        <a14:foregroundMark x1="26805" y1="78636" x2="21751" y2="89091"/>
                        <a14:foregroundMark x1="36913" y1="75818" x2="37274" y2="87364"/>
                        <a14:foregroundMark x1="37274" y1="87364" x2="23105" y2="95909"/>
                        <a14:foregroundMark x1="27798" y1="90636" x2="66697" y2="96273"/>
                        <a14:foregroundMark x1="66697" y1="96273" x2="59657" y2="92818"/>
                        <a14:foregroundMark x1="42238" y1="93727" x2="28430" y2="99545"/>
                        <a14:foregroundMark x1="20578" y1="59818" x2="11101" y2="58727"/>
                        <a14:foregroundMark x1="17148" y1="70182" x2="17148" y2="70182"/>
                        <a14:foregroundMark x1="18412" y1="68727" x2="22022" y2="64818"/>
                        <a14:foregroundMark x1="18682" y1="72273" x2="6769" y2="97000"/>
                        <a14:foregroundMark x1="5054" y1="95182" x2="8935" y2="85182"/>
                        <a14:foregroundMark x1="5054" y1="90909" x2="4513" y2="94636"/>
                        <a14:foregroundMark x1="1354" y1="84000" x2="7671" y2="75364"/>
                        <a14:foregroundMark x1="9657" y1="98727" x2="11372" y2="99545"/>
                        <a14:foregroundMark x1="87816" y1="80909" x2="92509" y2="99455"/>
                        <a14:foregroundMark x1="94946" y1="87545" x2="97112" y2="93182"/>
                        <a14:foregroundMark x1="75271" y1="36636" x2="75271" y2="36636"/>
                        <a14:foregroundMark x1="76481" y1="39000" x2="77437" y2="40364"/>
                        <a14:foregroundMark x1="75908" y1="38182" x2="76481" y2="39000"/>
                        <a14:foregroundMark x1="75271" y1="37273" x2="75908" y2="38182"/>
                        <a14:foregroundMark x1="69675" y1="29000" x2="67690" y2="25091"/>
                        <a14:foregroundMark x1="64982" y1="9818" x2="64621" y2="7909"/>
                        <a14:foregroundMark x1="23105" y1="58273" x2="20487" y2="58364"/>
                        <a14:foregroundMark x1="18953" y1="61273" x2="11101" y2="64545"/>
                        <a14:foregroundMark x1="11101" y1="64545" x2="10108" y2="64636"/>
                        <a14:foregroundMark x1="9567" y1="64636" x2="8935" y2="64091"/>
                        <a14:foregroundMark x1="8755" y1="63818" x2="8394" y2="63545"/>
                        <a14:foregroundMark x1="22834" y1="59909" x2="22834" y2="59909"/>
                        <a14:foregroundMark x1="23105" y1="59909" x2="23827" y2="59818"/>
                        <a14:foregroundMark x1="50090" y1="56091" x2="46209" y2="54455"/>
                        <a14:foregroundMark x1="50271" y1="58909" x2="53430" y2="81455"/>
                        <a14:foregroundMark x1="22653" y1="61455" x2="24729" y2="61273"/>
                        <a14:foregroundMark x1="23195" y1="58364" x2="23827" y2="57455"/>
                        <a14:foregroundMark x1="12545" y1="56818" x2="12545" y2="56818"/>
                        <a14:foregroundMark x1="25903" y1="36545" x2="25271" y2="36000"/>
                        <a14:foregroundMark x1="25903" y1="33636" x2="26625" y2="33545"/>
                        <a14:foregroundMark x1="27076" y1="33273" x2="27798" y2="32000"/>
                        <a14:foregroundMark x1="28881" y1="38182" x2="28069" y2="40909"/>
                        <a14:foregroundMark x1="28610" y1="40636" x2="27978" y2="42182"/>
                        <a14:foregroundMark x1="27527" y1="33455" x2="26534" y2="34182"/>
                        <a14:foregroundMark x1="25451" y1="36000" x2="25090" y2="37000"/>
                        <a14:foregroundMark x1="24819" y1="36455" x2="26534" y2="34273"/>
                        <a14:foregroundMark x1="26083" y1="34636" x2="24458" y2="38182"/>
                        <a14:foregroundMark x1="28881" y1="38636" x2="27978" y2="41455"/>
                        <a14:foregroundMark x1="29693" y1="38000" x2="31679" y2="30545"/>
                        <a14:foregroundMark x1="31679" y1="30545" x2="31679" y2="30545"/>
                        <a14:foregroundMark x1="32220" y1="28455" x2="33032" y2="31273"/>
                        <a14:foregroundMark x1="12184" y1="64273" x2="15343" y2="63636"/>
                        <a14:foregroundMark x1="17509" y1="62818" x2="15253" y2="64545"/>
                        <a14:foregroundMark x1="45848" y1="6636" x2="45848" y2="6636"/>
                        <a14:foregroundMark x1="42058" y1="7727" x2="45578" y2="5727"/>
                        <a14:foregroundMark x1="64170" y1="6727" x2="64170" y2="6727"/>
                        <a14:backgroundMark x1="83123" y1="33273" x2="84928" y2="45818"/>
                        <a14:backgroundMark x1="84928" y1="45818" x2="80144" y2="51545"/>
                        <a14:backgroundMark x1="80144" y1="51545" x2="92960" y2="68182"/>
                        <a14:backgroundMark x1="70487" y1="38091" x2="70487" y2="38091"/>
                        <a14:backgroundMark x1="71029" y1="38273" x2="71029" y2="38273"/>
                        <a14:backgroundMark x1="73736" y1="36909" x2="72924" y2="35091"/>
                        <a14:backgroundMark x1="17419" y1="66000" x2="12004" y2="68000"/>
                        <a14:backgroundMark x1="27437" y1="37000" x2="27978" y2="36091"/>
                        <a14:backgroundMark x1="31318" y1="40545" x2="31318" y2="37000"/>
                        <a14:backgroundMark x1="74819" y1="39636" x2="74819" y2="39636"/>
                        <a14:backgroundMark x1="74368" y1="38182" x2="74368" y2="38182"/>
                        <a14:backgroundMark x1="70668" y1="37273" x2="70668" y2="37273"/>
                        <a14:backgroundMark x1="75181" y1="39000" x2="75181" y2="39000"/>
                        <a14:backgroundMark x1="74729" y1="38273" x2="74729" y2="38273"/>
                      </a14:backgroundRemoval>
                    </a14:imgEffect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423" y="1910670"/>
            <a:ext cx="5225060" cy="518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DN media">
            <a:extLst>
              <a:ext uri="{FF2B5EF4-FFF2-40B4-BE49-F238E27FC236}">
                <a16:creationId xmlns:a16="http://schemas.microsoft.com/office/drawing/2014/main" id="{7255E7E6-5DCD-86F6-D8FA-1AEF435FC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0" b="98242" l="9966" r="92287">
                        <a14:foregroundMark x1="25119" y1="92234" x2="37543" y2="92821"/>
                        <a14:foregroundMark x1="37543" y1="92821" x2="48669" y2="96703"/>
                        <a14:foregroundMark x1="48669" y1="96703" x2="88328" y2="89377"/>
                        <a14:foregroundMark x1="88328" y1="89377" x2="92287" y2="87033"/>
                        <a14:foregroundMark x1="91058" y1="91282" x2="51058" y2="98242"/>
                        <a14:foregroundMark x1="51058" y1="98242" x2="46553" y2="97802"/>
                        <a14:backgroundMark x1="37747" y1="62564" x2="43276" y2="45201"/>
                        <a14:backgroundMark x1="43276" y1="45201" x2="43413" y2="44982"/>
                        <a14:backgroundMark x1="37201" y1="62930" x2="50990" y2="34725"/>
                        <a14:backgroundMark x1="50990" y1="34725" x2="63754" y2="34286"/>
                        <a14:backgroundMark x1="63754" y1="34286" x2="70785" y2="43516"/>
                        <a14:backgroundMark x1="70785" y1="43516" x2="74403" y2="54872"/>
                        <a14:backgroundMark x1="74403" y1="54872" x2="73652" y2="70769"/>
                        <a14:backgroundMark x1="71604" y1="73919" x2="73788" y2="56484"/>
                        <a14:backgroundMark x1="70034" y1="55165" x2="71741" y2="73553"/>
                        <a14:backgroundMark x1="68805" y1="78901" x2="73447" y2="77070"/>
                        <a14:backgroundMark x1="67577" y1="76850" x2="64642" y2="78901"/>
                        <a14:backgroundMark x1="66894" y1="77070" x2="67440" y2="74799"/>
                        <a14:backgroundMark x1="65870" y1="76850" x2="65324" y2="77070"/>
                        <a14:backgroundMark x1="42935" y1="56484" x2="47235" y2="48718"/>
                        <a14:backgroundMark x1="47918" y1="50916" x2="45666" y2="56264"/>
                        <a14:backgroundMark x1="66553" y1="56264" x2="68669" y2="586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0796" y="194671"/>
            <a:ext cx="4858045" cy="452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ue and purple light in the sky&#10;&#10;Description automatically generated with medium confidence">
            <a:extLst>
              <a:ext uri="{FF2B5EF4-FFF2-40B4-BE49-F238E27FC236}">
                <a16:creationId xmlns:a16="http://schemas.microsoft.com/office/drawing/2014/main" id="{E7B8FE22-A2FA-4A4A-423C-BC0C319636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91282">
            <a:off x="-3895610" y="50069"/>
            <a:ext cx="7417919" cy="240793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C8E64BD-8C39-0EC0-FAE8-230B22977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9696">
            <a:off x="2570019" y="1970273"/>
            <a:ext cx="998379" cy="84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965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1958A-A4FC-67D7-A4E0-3110C468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DC5CB-8651-05F1-6FD7-46A493B9E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Stakeholder</a:t>
            </a:r>
          </a:p>
          <a:p>
            <a:pPr marL="0" indent="0">
              <a:buNone/>
            </a:pPr>
            <a:r>
              <a:rPr lang="en-US" dirty="0"/>
              <a:t>People who involved in developing the system:</a:t>
            </a:r>
          </a:p>
          <a:p>
            <a:pPr marL="0" indent="0">
              <a:buNone/>
            </a:pPr>
            <a:r>
              <a:rPr lang="en-US" dirty="0"/>
              <a:t>People are affected by the system directly </a:t>
            </a:r>
            <a:r>
              <a:rPr lang="en-US"/>
              <a:t>and indirectly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70195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340</Words>
  <Application>Microsoft Office PowerPoint</Application>
  <PresentationFormat>Widescreen</PresentationFormat>
  <Paragraphs>76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Aptos Display</vt:lpstr>
      <vt:lpstr>Arial</vt:lpstr>
      <vt:lpstr>Comic Sans MS</vt:lpstr>
      <vt:lpstr>Consolas</vt:lpstr>
      <vt:lpstr>HYWenHei-85W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Ahmad Dahlan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 Farid Hendianto</dc:creator>
  <cp:lastModifiedBy>Mohammad Farid Hendianto</cp:lastModifiedBy>
  <cp:revision>22</cp:revision>
  <dcterms:created xsi:type="dcterms:W3CDTF">2024-10-17T14:58:00Z</dcterms:created>
  <dcterms:modified xsi:type="dcterms:W3CDTF">2024-10-24T07:28:06Z</dcterms:modified>
</cp:coreProperties>
</file>